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660" r:id="rId4"/>
    <p:sldId id="448" r:id="rId5"/>
    <p:sldId id="670" r:id="rId7"/>
    <p:sldId id="674" r:id="rId8"/>
    <p:sldId id="671" r:id="rId9"/>
    <p:sldId id="694" r:id="rId10"/>
    <p:sldId id="695" r:id="rId11"/>
    <p:sldId id="673" r:id="rId12"/>
    <p:sldId id="696" r:id="rId13"/>
    <p:sldId id="697" r:id="rId14"/>
    <p:sldId id="676" r:id="rId15"/>
    <p:sldId id="698" r:id="rId16"/>
    <p:sldId id="700" r:id="rId17"/>
    <p:sldId id="648" r:id="rId18"/>
    <p:sldId id="654" r:id="rId19"/>
    <p:sldId id="723" r:id="rId20"/>
    <p:sldId id="701" r:id="rId21"/>
    <p:sldId id="649" r:id="rId22"/>
    <p:sldId id="650" r:id="rId23"/>
    <p:sldId id="532" r:id="rId24"/>
    <p:sldId id="690" r:id="rId25"/>
    <p:sldId id="702" r:id="rId26"/>
    <p:sldId id="533" r:id="rId27"/>
    <p:sldId id="703" r:id="rId28"/>
    <p:sldId id="735" r:id="rId29"/>
    <p:sldId id="682" r:id="rId30"/>
    <p:sldId id="280" r:id="rId31"/>
  </p:sldIdLst>
  <p:sldSz cx="12192000" cy="6858000"/>
  <p:notesSz cx="12192000" cy="6858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2" userDrawn="1">
          <p15:clr>
            <a:srgbClr val="A4A3A4"/>
          </p15:clr>
        </p15:guide>
        <p15:guide id="2" pos="212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沈晓敏" initials="沈晓敏" lastIdx="38" clrIdx="0"/>
  <p:cmAuthor id="2" name="谢秦川" initials="谢秦川" lastIdx="2" clrIdx="1"/>
  <p:cmAuthor id="3" name="fanliyuan" initials="f" lastIdx="4" clrIdx="2"/>
  <p:cmAuthor id="4" name="张素菡" initials="张素菡" lastIdx="56" clrIdx="3"/>
  <p:cmAuthor id="5" name="Amy.jin" initials="A" lastIdx="5" clrIdx="4"/>
  <p:cmAuthor id="6" name="李君73" initials="李君73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003FA3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5872"/>
  </p:normalViewPr>
  <p:slideViewPr>
    <p:cSldViewPr showGuides="1">
      <p:cViewPr varScale="1">
        <p:scale>
          <a:sx n="114" d="100"/>
          <a:sy n="114" d="100"/>
        </p:scale>
        <p:origin x="174" y="96"/>
      </p:cViewPr>
      <p:guideLst>
        <p:guide orient="horz" pos="2752"/>
        <p:guide pos="21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9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013BA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013BA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1494134" y="77469"/>
            <a:ext cx="456565" cy="471805"/>
          </a:xfrm>
          <a:custGeom>
            <a:avLst/>
            <a:gdLst/>
            <a:ahLst/>
            <a:cxnLst/>
            <a:rect l="l" t="t" r="r" b="b"/>
            <a:pathLst>
              <a:path w="456565" h="471805">
                <a:moveTo>
                  <a:pt x="117601" y="0"/>
                </a:moveTo>
                <a:lnTo>
                  <a:pt x="63148" y="10608"/>
                </a:lnTo>
                <a:lnTo>
                  <a:pt x="24018" y="40719"/>
                </a:lnTo>
                <a:lnTo>
                  <a:pt x="5411" y="86336"/>
                </a:lnTo>
                <a:lnTo>
                  <a:pt x="597" y="133199"/>
                </a:lnTo>
                <a:lnTo>
                  <a:pt x="0" y="162559"/>
                </a:lnTo>
                <a:lnTo>
                  <a:pt x="0" y="321055"/>
                </a:lnTo>
                <a:lnTo>
                  <a:pt x="1460" y="362569"/>
                </a:lnTo>
                <a:lnTo>
                  <a:pt x="9519" y="401941"/>
                </a:lnTo>
                <a:lnTo>
                  <a:pt x="34049" y="442331"/>
                </a:lnTo>
                <a:lnTo>
                  <a:pt x="77501" y="466427"/>
                </a:lnTo>
                <a:lnTo>
                  <a:pt x="125222" y="471677"/>
                </a:lnTo>
                <a:lnTo>
                  <a:pt x="138646" y="471128"/>
                </a:lnTo>
                <a:lnTo>
                  <a:pt x="185872" y="457577"/>
                </a:lnTo>
                <a:lnTo>
                  <a:pt x="220470" y="422866"/>
                </a:lnTo>
                <a:lnTo>
                  <a:pt x="230502" y="401827"/>
                </a:lnTo>
                <a:lnTo>
                  <a:pt x="111887" y="401827"/>
                </a:lnTo>
                <a:lnTo>
                  <a:pt x="106934" y="399160"/>
                </a:lnTo>
                <a:lnTo>
                  <a:pt x="101497" y="358663"/>
                </a:lnTo>
                <a:lnTo>
                  <a:pt x="101385" y="349376"/>
                </a:lnTo>
                <a:lnTo>
                  <a:pt x="101434" y="117855"/>
                </a:lnTo>
                <a:lnTo>
                  <a:pt x="105029" y="79628"/>
                </a:lnTo>
                <a:lnTo>
                  <a:pt x="112395" y="69850"/>
                </a:lnTo>
                <a:lnTo>
                  <a:pt x="229479" y="69850"/>
                </a:lnTo>
                <a:lnTo>
                  <a:pt x="227711" y="64912"/>
                </a:lnTo>
                <a:lnTo>
                  <a:pt x="200390" y="27543"/>
                </a:lnTo>
                <a:lnTo>
                  <a:pt x="163750" y="7340"/>
                </a:lnTo>
                <a:lnTo>
                  <a:pt x="133842" y="811"/>
                </a:lnTo>
                <a:lnTo>
                  <a:pt x="117601" y="0"/>
                </a:lnTo>
                <a:close/>
              </a:path>
              <a:path w="456565" h="471805">
                <a:moveTo>
                  <a:pt x="229479" y="69850"/>
                </a:moveTo>
                <a:lnTo>
                  <a:pt x="127635" y="69850"/>
                </a:lnTo>
                <a:lnTo>
                  <a:pt x="132461" y="72898"/>
                </a:lnTo>
                <a:lnTo>
                  <a:pt x="134620" y="78994"/>
                </a:lnTo>
                <a:lnTo>
                  <a:pt x="137592" y="117855"/>
                </a:lnTo>
                <a:lnTo>
                  <a:pt x="137668" y="349376"/>
                </a:lnTo>
                <a:lnTo>
                  <a:pt x="137453" y="364567"/>
                </a:lnTo>
                <a:lnTo>
                  <a:pt x="126873" y="401827"/>
                </a:lnTo>
                <a:lnTo>
                  <a:pt x="230502" y="401827"/>
                </a:lnTo>
                <a:lnTo>
                  <a:pt x="237839" y="358663"/>
                </a:lnTo>
                <a:lnTo>
                  <a:pt x="239141" y="162559"/>
                </a:lnTo>
                <a:lnTo>
                  <a:pt x="238835" y="138433"/>
                </a:lnTo>
                <a:lnTo>
                  <a:pt x="237934" y="117855"/>
                </a:lnTo>
                <a:lnTo>
                  <a:pt x="236462" y="100802"/>
                </a:lnTo>
                <a:lnTo>
                  <a:pt x="234442" y="87249"/>
                </a:lnTo>
                <a:lnTo>
                  <a:pt x="231612" y="75801"/>
                </a:lnTo>
                <a:lnTo>
                  <a:pt x="229479" y="69850"/>
                </a:lnTo>
                <a:close/>
              </a:path>
              <a:path w="456565" h="471805">
                <a:moveTo>
                  <a:pt x="456057" y="8762"/>
                </a:moveTo>
                <a:lnTo>
                  <a:pt x="396367" y="8762"/>
                </a:lnTo>
                <a:lnTo>
                  <a:pt x="375084" y="33956"/>
                </a:lnTo>
                <a:lnTo>
                  <a:pt x="349361" y="54482"/>
                </a:lnTo>
                <a:lnTo>
                  <a:pt x="319232" y="70342"/>
                </a:lnTo>
                <a:lnTo>
                  <a:pt x="284734" y="81533"/>
                </a:lnTo>
                <a:lnTo>
                  <a:pt x="284734" y="134493"/>
                </a:lnTo>
                <a:lnTo>
                  <a:pt x="294767" y="134493"/>
                </a:lnTo>
                <a:lnTo>
                  <a:pt x="310743" y="134828"/>
                </a:lnTo>
                <a:lnTo>
                  <a:pt x="350900" y="148971"/>
                </a:lnTo>
                <a:lnTo>
                  <a:pt x="354568" y="195712"/>
                </a:lnTo>
                <a:lnTo>
                  <a:pt x="354711" y="219455"/>
                </a:lnTo>
                <a:lnTo>
                  <a:pt x="354711" y="463041"/>
                </a:lnTo>
                <a:lnTo>
                  <a:pt x="456057" y="463041"/>
                </a:lnTo>
                <a:lnTo>
                  <a:pt x="456057" y="87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013BA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正文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51255" y="366341"/>
            <a:ext cx="5877983" cy="344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rgbClr val="013CA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01·</a:t>
            </a:r>
            <a:r>
              <a:rPr kumimoji="1" lang="zh-CN" altLang="en-US" dirty="0"/>
              <a:t>大纲标题内容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335" y="1228876"/>
            <a:ext cx="11089217" cy="5197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/>
              <a:t>正文内容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26200"/>
            <a:ext cx="2743200" cy="365125"/>
          </a:xfrm>
        </p:spPr>
        <p:txBody>
          <a:bodyPr/>
          <a:lstStyle/>
          <a:p>
            <a:fld id="{590689F2-E135-437B-852F-E5B763069C9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26200"/>
            <a:ext cx="4114800" cy="365125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26200"/>
            <a:ext cx="2743200" cy="365125"/>
          </a:xfrm>
        </p:spPr>
        <p:txBody>
          <a:bodyPr/>
          <a:lstStyle/>
          <a:p>
            <a:fld id="{C085DC4B-3AEF-4DB0-9726-BC3CF47342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E704C-A5F2-49AC-BB4E-9A8A81615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33BC-E7A7-483A-84DF-D35BAB5DF7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264" y="68262"/>
            <a:ext cx="12015470" cy="448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013BA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739" y="1348676"/>
            <a:ext cx="9966325" cy="1696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.xml"/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7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2.png"/><Relationship Id="rId3" Type="http://schemas.openxmlformats.org/officeDocument/2006/relationships/image" Target="../media/image53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5.jpeg"/><Relationship Id="rId2" Type="http://schemas.openxmlformats.org/officeDocument/2006/relationships/image" Target="../media/image52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jpeg"/><Relationship Id="rId7" Type="http://schemas.openxmlformats.org/officeDocument/2006/relationships/image" Target="../media/image9.png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5874" y="2994025"/>
            <a:ext cx="9610725" cy="693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zh-CN" sz="4400" b="1" dirty="0">
                <a:solidFill>
                  <a:srgbClr val="FFFFFF"/>
                </a:solidFill>
                <a:ea typeface="微软雅黑" panose="020B0503020204020204" charset="-122"/>
                <a:sym typeface="+mn-ea"/>
              </a:rPr>
              <a:t>人员</a:t>
            </a:r>
            <a:r>
              <a:rPr lang="zh-CN" altLang="en-US" sz="4400" b="1" dirty="0">
                <a:solidFill>
                  <a:srgbClr val="FFFFFF"/>
                </a:solidFill>
                <a:ea typeface="微软雅黑" panose="020B0503020204020204" charset="-122"/>
                <a:sym typeface="+mn-ea"/>
              </a:rPr>
              <a:t>车辆进出</a:t>
            </a:r>
            <a:r>
              <a:rPr lang="zh-CN" sz="4400" b="1" dirty="0">
                <a:solidFill>
                  <a:srgbClr val="FFFFFF"/>
                </a:solidFill>
                <a:ea typeface="微软雅黑" panose="020B0503020204020204" charset="-122"/>
                <a:sym typeface="+mn-ea"/>
              </a:rPr>
              <a:t>管理系统</a:t>
            </a:r>
            <a:endParaRPr lang="zh-CN" sz="4400" b="1" dirty="0">
              <a:solidFill>
                <a:srgbClr val="FFFFFF"/>
              </a:solidFill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3468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sym typeface="+mn-ea"/>
              </a:rPr>
              <a:t>进出场景</a:t>
            </a:r>
            <a:r>
              <a:rPr lang="en-US" altLang="zh-CN" sz="3200" dirty="0">
                <a:solidFill>
                  <a:schemeClr val="tx2"/>
                </a:solidFill>
                <a:sym typeface="+mn-ea"/>
              </a:rPr>
              <a:t>——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闸机式用户使用流程</a:t>
            </a: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71" name="圆角矩形 16"/>
          <p:cNvSpPr/>
          <p:nvPr/>
        </p:nvSpPr>
        <p:spPr>
          <a:xfrm>
            <a:off x="389467" y="1066801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7" y="2853267"/>
            <a:ext cx="721480" cy="1210734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21" y="2090064"/>
            <a:ext cx="1218596" cy="1210734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>
            <a:off x="4874093" y="2273466"/>
            <a:ext cx="92374" cy="439155"/>
            <a:chOff x="5000974" y="1693383"/>
            <a:chExt cx="219361" cy="1042867"/>
          </a:xfrm>
          <a:solidFill>
            <a:srgbClr val="0E57A2"/>
          </a:solidFill>
        </p:grpSpPr>
        <p:sp>
          <p:nvSpPr>
            <p:cNvPr id="75" name="矩形 74"/>
            <p:cNvSpPr/>
            <p:nvPr/>
          </p:nvSpPr>
          <p:spPr>
            <a:xfrm rot="866873">
              <a:off x="5000974" y="1693383"/>
              <a:ext cx="135831" cy="890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5122333" y="2283971"/>
              <a:ext cx="98002" cy="45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7" name="圆角矩形 76"/>
          <p:cNvSpPr/>
          <p:nvPr/>
        </p:nvSpPr>
        <p:spPr>
          <a:xfrm>
            <a:off x="3320056" y="1066800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6160911" y="1066800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9001766" y="1066800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标题 3"/>
          <p:cNvSpPr txBox="1"/>
          <p:nvPr/>
        </p:nvSpPr>
        <p:spPr>
          <a:xfrm>
            <a:off x="389467" y="1347739"/>
            <a:ext cx="2472266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走向防疫闸机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标题 3"/>
          <p:cNvSpPr txBox="1"/>
          <p:nvPr/>
        </p:nvSpPr>
        <p:spPr>
          <a:xfrm>
            <a:off x="3308894" y="1347739"/>
            <a:ext cx="2494589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刷身二维码 </a:t>
            </a:r>
            <a:r>
              <a:rPr kumimoji="1" lang="zh-CN" altLang="en-US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刷脸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标题 3"/>
          <p:cNvSpPr txBox="1"/>
          <p:nvPr/>
        </p:nvSpPr>
        <p:spPr>
          <a:xfrm>
            <a:off x="6149750" y="1347739"/>
            <a:ext cx="2472266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获取并显示防疫数据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722225" y="3374560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刷二维码，人证核验，测温</a:t>
            </a:r>
            <a:endParaRPr lang="zh-CN" altLang="en-US" sz="1000" dirty="0"/>
          </a:p>
        </p:txBody>
      </p:sp>
      <p:sp>
        <p:nvSpPr>
          <p:cNvPr id="84" name="矩形 83"/>
          <p:cNvSpPr/>
          <p:nvPr/>
        </p:nvSpPr>
        <p:spPr>
          <a:xfrm>
            <a:off x="3580990" y="532566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刷脸，测温</a:t>
            </a:r>
            <a:endParaRPr kumimoji="1" lang="en-US" altLang="zh-CN" sz="1000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（需提前录入人脸和身份证号）</a:t>
            </a:r>
            <a:endParaRPr lang="zh-CN" altLang="en-US" sz="1000" dirty="0"/>
          </a:p>
        </p:txBody>
      </p:sp>
      <p:sp>
        <p:nvSpPr>
          <p:cNvPr id="85" name="梯形 84"/>
          <p:cNvSpPr/>
          <p:nvPr/>
        </p:nvSpPr>
        <p:spPr>
          <a:xfrm rot="6174817">
            <a:off x="4562078" y="2273892"/>
            <a:ext cx="299255" cy="387028"/>
          </a:xfrm>
          <a:prstGeom prst="trapezoid">
            <a:avLst/>
          </a:prstGeom>
          <a:gradFill flip="none" rotWithShape="1">
            <a:gsLst>
              <a:gs pos="0">
                <a:srgbClr val="0E57A2">
                  <a:alpha val="38000"/>
                </a:srgbClr>
              </a:gs>
              <a:gs pos="99000">
                <a:srgbClr val="0E57A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梯形 85"/>
          <p:cNvSpPr/>
          <p:nvPr/>
        </p:nvSpPr>
        <p:spPr>
          <a:xfrm rot="6174817">
            <a:off x="4674914" y="2076100"/>
            <a:ext cx="112921" cy="387028"/>
          </a:xfrm>
          <a:prstGeom prst="trapezoid">
            <a:avLst/>
          </a:prstGeom>
          <a:gradFill flip="none" rotWithShape="1">
            <a:gsLst>
              <a:gs pos="0">
                <a:srgbClr val="FF0000">
                  <a:alpha val="30000"/>
                </a:srgbClr>
              </a:gs>
              <a:gs pos="99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/>
          <p:cNvSpPr/>
          <p:nvPr/>
        </p:nvSpPr>
        <p:spPr>
          <a:xfrm rot="1169680">
            <a:off x="4533266" y="2028825"/>
            <a:ext cx="5245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36.6</a:t>
            </a:r>
            <a:r>
              <a:rPr kumimoji="1" lang="zh-CN" altLang="en-US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℃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 rot="866873">
            <a:off x="2174998" y="3005787"/>
            <a:ext cx="57199" cy="374953"/>
          </a:xfrm>
          <a:prstGeom prst="rect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2226103" y="3254485"/>
            <a:ext cx="41269" cy="190456"/>
          </a:xfrm>
          <a:prstGeom prst="rect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7570855" y="3108487"/>
            <a:ext cx="92374" cy="439155"/>
            <a:chOff x="5000974" y="1693383"/>
            <a:chExt cx="219361" cy="1042867"/>
          </a:xfrm>
          <a:solidFill>
            <a:srgbClr val="0E57A2"/>
          </a:solidFill>
        </p:grpSpPr>
        <p:sp>
          <p:nvSpPr>
            <p:cNvPr id="91" name="矩形 90"/>
            <p:cNvSpPr/>
            <p:nvPr/>
          </p:nvSpPr>
          <p:spPr>
            <a:xfrm rot="866873">
              <a:off x="5000974" y="1693383"/>
              <a:ext cx="135831" cy="890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5122333" y="2283971"/>
              <a:ext cx="98002" cy="45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82" y="2997059"/>
            <a:ext cx="1223700" cy="1215805"/>
          </a:xfrm>
          <a:prstGeom prst="rect">
            <a:avLst/>
          </a:prstGeom>
        </p:spPr>
      </p:pic>
      <p:sp>
        <p:nvSpPr>
          <p:cNvPr id="96" name="标题 3"/>
          <p:cNvSpPr txBox="1"/>
          <p:nvPr/>
        </p:nvSpPr>
        <p:spPr>
          <a:xfrm>
            <a:off x="8997292" y="1347739"/>
            <a:ext cx="2472266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闸机自动放行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53" y="2894547"/>
            <a:ext cx="721480" cy="1210734"/>
          </a:xfrm>
          <a:prstGeom prst="rect">
            <a:avLst/>
          </a:prstGeom>
        </p:spPr>
      </p:pic>
      <p:sp>
        <p:nvSpPr>
          <p:cNvPr id="98" name="右箭头 28"/>
          <p:cNvSpPr/>
          <p:nvPr/>
        </p:nvSpPr>
        <p:spPr>
          <a:xfrm>
            <a:off x="3005667" y="3457432"/>
            <a:ext cx="186266" cy="202062"/>
          </a:xfrm>
          <a:prstGeom prst="rightArrow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右箭头 111"/>
          <p:cNvSpPr/>
          <p:nvPr/>
        </p:nvSpPr>
        <p:spPr>
          <a:xfrm>
            <a:off x="5885105" y="3457432"/>
            <a:ext cx="186266" cy="202062"/>
          </a:xfrm>
          <a:prstGeom prst="rightArrow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右箭头 112"/>
          <p:cNvSpPr/>
          <p:nvPr/>
        </p:nvSpPr>
        <p:spPr>
          <a:xfrm>
            <a:off x="8730141" y="3457432"/>
            <a:ext cx="186266" cy="202062"/>
          </a:xfrm>
          <a:prstGeom prst="rightArrow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圆角矩形 1"/>
          <p:cNvSpPr/>
          <p:nvPr/>
        </p:nvSpPr>
        <p:spPr>
          <a:xfrm>
            <a:off x="1771347" y="3457431"/>
            <a:ext cx="865731" cy="544889"/>
          </a:xfrm>
          <a:prstGeom prst="roundRect">
            <a:avLst>
              <a:gd name="adj" fmla="val 8025"/>
            </a:avLst>
          </a:prstGeom>
          <a:solidFill>
            <a:srgbClr val="0E57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圆角矩形 62"/>
          <p:cNvSpPr/>
          <p:nvPr/>
        </p:nvSpPr>
        <p:spPr>
          <a:xfrm>
            <a:off x="4480262" y="2721791"/>
            <a:ext cx="872844" cy="569841"/>
          </a:xfrm>
          <a:prstGeom prst="roundRect">
            <a:avLst>
              <a:gd name="adj" fmla="val 8025"/>
            </a:avLst>
          </a:prstGeom>
          <a:solidFill>
            <a:srgbClr val="0E57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02" y="4012694"/>
            <a:ext cx="1218596" cy="1210734"/>
          </a:xfrm>
          <a:prstGeom prst="rect">
            <a:avLst/>
          </a:prstGeom>
        </p:spPr>
      </p:pic>
      <p:grpSp>
        <p:nvGrpSpPr>
          <p:cNvPr id="104" name="组合 103"/>
          <p:cNvGrpSpPr/>
          <p:nvPr/>
        </p:nvGrpSpPr>
        <p:grpSpPr>
          <a:xfrm>
            <a:off x="4802974" y="4196096"/>
            <a:ext cx="92374" cy="439155"/>
            <a:chOff x="5000974" y="1693383"/>
            <a:chExt cx="219361" cy="1042867"/>
          </a:xfrm>
          <a:solidFill>
            <a:srgbClr val="0E57A2"/>
          </a:solidFill>
        </p:grpSpPr>
        <p:sp>
          <p:nvSpPr>
            <p:cNvPr id="105" name="矩形 104"/>
            <p:cNvSpPr/>
            <p:nvPr/>
          </p:nvSpPr>
          <p:spPr>
            <a:xfrm rot="866873">
              <a:off x="5000974" y="1693383"/>
              <a:ext cx="135831" cy="890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5122333" y="2283971"/>
              <a:ext cx="98002" cy="45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7" name="梯形 106"/>
          <p:cNvSpPr/>
          <p:nvPr/>
        </p:nvSpPr>
        <p:spPr>
          <a:xfrm rot="6174817">
            <a:off x="4490959" y="4196522"/>
            <a:ext cx="299255" cy="387028"/>
          </a:xfrm>
          <a:prstGeom prst="trapezoid">
            <a:avLst/>
          </a:prstGeom>
          <a:gradFill flip="none" rotWithShape="1">
            <a:gsLst>
              <a:gs pos="0">
                <a:srgbClr val="0E57A2">
                  <a:alpha val="38000"/>
                </a:srgbClr>
              </a:gs>
              <a:gs pos="99000">
                <a:srgbClr val="0E57A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梯形 107"/>
          <p:cNvSpPr/>
          <p:nvPr/>
        </p:nvSpPr>
        <p:spPr>
          <a:xfrm rot="6174817">
            <a:off x="4603795" y="3998730"/>
            <a:ext cx="112921" cy="387028"/>
          </a:xfrm>
          <a:prstGeom prst="trapezoid">
            <a:avLst/>
          </a:prstGeom>
          <a:gradFill flip="none" rotWithShape="1">
            <a:gsLst>
              <a:gs pos="0">
                <a:srgbClr val="FF0000">
                  <a:alpha val="30000"/>
                </a:srgbClr>
              </a:gs>
              <a:gs pos="99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/>
          <p:cNvSpPr/>
          <p:nvPr/>
        </p:nvSpPr>
        <p:spPr>
          <a:xfrm rot="1169680">
            <a:off x="4462147" y="3951455"/>
            <a:ext cx="5245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36.6</a:t>
            </a:r>
            <a:r>
              <a:rPr kumimoji="1" lang="zh-CN" altLang="en-US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℃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110" name="圆角矩形 85"/>
          <p:cNvSpPr/>
          <p:nvPr/>
        </p:nvSpPr>
        <p:spPr>
          <a:xfrm>
            <a:off x="4409143" y="4644421"/>
            <a:ext cx="872844" cy="569841"/>
          </a:xfrm>
          <a:prstGeom prst="roundRect">
            <a:avLst>
              <a:gd name="adj" fmla="val 8025"/>
            </a:avLst>
          </a:prstGeom>
          <a:solidFill>
            <a:srgbClr val="0E57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圆角矩形 109"/>
          <p:cNvSpPr/>
          <p:nvPr/>
        </p:nvSpPr>
        <p:spPr>
          <a:xfrm>
            <a:off x="7163032" y="3548212"/>
            <a:ext cx="872844" cy="569841"/>
          </a:xfrm>
          <a:prstGeom prst="roundRect">
            <a:avLst>
              <a:gd name="adj" fmla="val 8025"/>
            </a:avLst>
          </a:prstGeom>
          <a:solidFill>
            <a:srgbClr val="0E57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/>
          <p:cNvSpPr/>
          <p:nvPr/>
        </p:nvSpPr>
        <p:spPr>
          <a:xfrm rot="866873">
            <a:off x="9738266" y="3085247"/>
            <a:ext cx="57199" cy="374953"/>
          </a:xfrm>
          <a:prstGeom prst="rect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9789371" y="3333945"/>
            <a:ext cx="41269" cy="190456"/>
          </a:xfrm>
          <a:prstGeom prst="rect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圆角矩形 115"/>
          <p:cNvSpPr/>
          <p:nvPr/>
        </p:nvSpPr>
        <p:spPr>
          <a:xfrm>
            <a:off x="9334615" y="3536891"/>
            <a:ext cx="865731" cy="544889"/>
          </a:xfrm>
          <a:prstGeom prst="roundRect">
            <a:avLst>
              <a:gd name="adj" fmla="val 8025"/>
            </a:avLst>
          </a:prstGeom>
          <a:solidFill>
            <a:srgbClr val="0E57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梯形 1"/>
          <p:cNvSpPr/>
          <p:nvPr>
            <p:custDataLst>
              <p:tags r:id="rId4"/>
            </p:custDataLst>
          </p:nvPr>
        </p:nvSpPr>
        <p:spPr>
          <a:xfrm rot="6174817">
            <a:off x="7235428" y="2974297"/>
            <a:ext cx="299255" cy="387028"/>
          </a:xfrm>
          <a:prstGeom prst="trapezoid">
            <a:avLst/>
          </a:prstGeom>
          <a:gradFill flip="none" rotWithShape="1">
            <a:gsLst>
              <a:gs pos="0">
                <a:srgbClr val="0E57A2">
                  <a:alpha val="38000"/>
                </a:srgbClr>
              </a:gs>
              <a:gs pos="99000">
                <a:srgbClr val="0E57A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3468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sym typeface="+mn-ea"/>
              </a:rPr>
              <a:t>进出场景</a:t>
            </a:r>
            <a:r>
              <a:rPr lang="en-US" altLang="zh-CN" sz="3200" dirty="0">
                <a:solidFill>
                  <a:schemeClr val="tx2"/>
                </a:solidFill>
                <a:sym typeface="+mn-ea"/>
              </a:rPr>
              <a:t>——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闸机式用户使用场景</a:t>
            </a: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16800" y="2895600"/>
            <a:ext cx="2196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闸机式方案</a:t>
            </a:r>
            <a:endParaRPr lang="zh-CN" altLang="en-US" b="1" dirty="0">
              <a:solidFill>
                <a:srgbClr val="0E57A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16800" y="3264932"/>
            <a:ext cx="2628650" cy="894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kumimoji="1" lang="zh-CN" altLang="en-US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与闸机融为一体</a:t>
            </a:r>
            <a:endParaRPr kumimoji="1" lang="en-US" altLang="zh-CN" sz="1200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kumimoji="1" lang="zh-CN" altLang="en-US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支持刷脸* 和刷身份证</a:t>
            </a:r>
            <a:endParaRPr kumimoji="1" lang="en-US" altLang="zh-CN" sz="1200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kumimoji="1" lang="zh-CN" altLang="en-US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可实现自助防疫通行，节省人力</a:t>
            </a:r>
            <a:endParaRPr lang="zh-CN" altLang="en-US" sz="1200" dirty="0">
              <a:solidFill>
                <a:srgbClr val="0E57A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>
            <a:fillRect/>
          </a:stretch>
        </p:blipFill>
        <p:spPr>
          <a:xfrm>
            <a:off x="5791200" y="1524000"/>
            <a:ext cx="3819995" cy="4800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整体设计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/>
              <a:t>手持式设备构成</a:t>
            </a:r>
            <a:endParaRPr lang="zh-CN" altLang="en-US" sz="3200" dirty="0">
              <a:sym typeface="+mn-ea"/>
            </a:endParaRPr>
          </a:p>
          <a:p>
            <a:endParaRPr lang="zh-CN" altLang="en-US" sz="3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75" y="1789520"/>
            <a:ext cx="1946710" cy="35982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58" y="1789520"/>
            <a:ext cx="1945632" cy="3598223"/>
          </a:xfrm>
          <a:prstGeom prst="rect">
            <a:avLst/>
          </a:prstGeom>
        </p:spPr>
      </p:pic>
      <p:sp>
        <p:nvSpPr>
          <p:cNvPr id="5" name="标题 3"/>
          <p:cNvSpPr txBox="1"/>
          <p:nvPr/>
        </p:nvSpPr>
        <p:spPr>
          <a:xfrm>
            <a:off x="9790974" y="4139965"/>
            <a:ext cx="197043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⑥</a:t>
            </a:r>
            <a:r>
              <a:rPr lang="zh-CN" altLang="en-US" sz="1400" dirty="0"/>
              <a:t> 身份证读卡器</a:t>
            </a:r>
            <a:endParaRPr lang="zh-CN" altLang="en-US" sz="1400" dirty="0"/>
          </a:p>
        </p:txBody>
      </p:sp>
      <p:sp>
        <p:nvSpPr>
          <p:cNvPr id="6" name="标题 3"/>
          <p:cNvSpPr txBox="1"/>
          <p:nvPr/>
        </p:nvSpPr>
        <p:spPr>
          <a:xfrm>
            <a:off x="9814515" y="4397990"/>
            <a:ext cx="1779427" cy="255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用于读取并在线验证身份证</a:t>
            </a:r>
            <a:endParaRPr lang="zh-CN" altLang="en-US" sz="1000" b="0" dirty="0"/>
          </a:p>
        </p:txBody>
      </p:sp>
      <p:cxnSp>
        <p:nvCxnSpPr>
          <p:cNvPr id="7" name="直线连接符 36"/>
          <p:cNvCxnSpPr/>
          <p:nvPr/>
        </p:nvCxnSpPr>
        <p:spPr>
          <a:xfrm>
            <a:off x="7459390" y="4320943"/>
            <a:ext cx="1403037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6" t="53546" r="22686" b="16916"/>
          <a:stretch>
            <a:fillRect/>
          </a:stretch>
        </p:blipFill>
        <p:spPr>
          <a:xfrm>
            <a:off x="8966363" y="3985486"/>
            <a:ext cx="744216" cy="744216"/>
          </a:xfrm>
          <a:custGeom>
            <a:avLst/>
            <a:gdLst>
              <a:gd name="connsiteX0" fmla="*/ 531421 w 1062842"/>
              <a:gd name="connsiteY0" fmla="*/ 0 h 1062842"/>
              <a:gd name="connsiteX1" fmla="*/ 1062842 w 1062842"/>
              <a:gd name="connsiteY1" fmla="*/ 531421 h 1062842"/>
              <a:gd name="connsiteX2" fmla="*/ 531421 w 1062842"/>
              <a:gd name="connsiteY2" fmla="*/ 1062842 h 1062842"/>
              <a:gd name="connsiteX3" fmla="*/ 0 w 1062842"/>
              <a:gd name="connsiteY3" fmla="*/ 531421 h 1062842"/>
              <a:gd name="connsiteX4" fmla="*/ 531421 w 1062842"/>
              <a:gd name="connsiteY4" fmla="*/ 0 h 106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42" h="1062842">
                <a:moveTo>
                  <a:pt x="531421" y="0"/>
                </a:moveTo>
                <a:cubicBezTo>
                  <a:pt x="824917" y="0"/>
                  <a:pt x="1062842" y="237925"/>
                  <a:pt x="1062842" y="531421"/>
                </a:cubicBezTo>
                <a:cubicBezTo>
                  <a:pt x="1062842" y="824917"/>
                  <a:pt x="824917" y="1062842"/>
                  <a:pt x="531421" y="1062842"/>
                </a:cubicBezTo>
                <a:cubicBezTo>
                  <a:pt x="237925" y="1062842"/>
                  <a:pt x="0" y="824917"/>
                  <a:pt x="0" y="531421"/>
                </a:cubicBezTo>
                <a:cubicBezTo>
                  <a:pt x="0" y="237925"/>
                  <a:pt x="237925" y="0"/>
                  <a:pt x="531421" y="0"/>
                </a:cubicBezTo>
                <a:close/>
              </a:path>
            </a:pathLst>
          </a:custGeom>
        </p:spPr>
      </p:pic>
      <p:cxnSp>
        <p:nvCxnSpPr>
          <p:cNvPr id="9" name="直线连接符 40"/>
          <p:cNvCxnSpPr/>
          <p:nvPr/>
        </p:nvCxnSpPr>
        <p:spPr>
          <a:xfrm>
            <a:off x="3357869" y="1887819"/>
            <a:ext cx="1310415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9" r="28739" b="77008"/>
          <a:stretch>
            <a:fillRect/>
          </a:stretch>
        </p:blipFill>
        <p:spPr>
          <a:xfrm>
            <a:off x="1004192" y="1505453"/>
            <a:ext cx="827314" cy="827314"/>
          </a:xfrm>
          <a:custGeom>
            <a:avLst/>
            <a:gdLst>
              <a:gd name="connsiteX0" fmla="*/ 413657 w 827314"/>
              <a:gd name="connsiteY0" fmla="*/ 0 h 827314"/>
              <a:gd name="connsiteX1" fmla="*/ 827314 w 827314"/>
              <a:gd name="connsiteY1" fmla="*/ 413657 h 827314"/>
              <a:gd name="connsiteX2" fmla="*/ 413657 w 827314"/>
              <a:gd name="connsiteY2" fmla="*/ 827314 h 827314"/>
              <a:gd name="connsiteX3" fmla="*/ 0 w 827314"/>
              <a:gd name="connsiteY3" fmla="*/ 413657 h 827314"/>
              <a:gd name="connsiteX4" fmla="*/ 413657 w 827314"/>
              <a:gd name="connsiteY4" fmla="*/ 0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314" h="827314">
                <a:moveTo>
                  <a:pt x="413657" y="0"/>
                </a:moveTo>
                <a:cubicBezTo>
                  <a:pt x="642113" y="0"/>
                  <a:pt x="827314" y="185201"/>
                  <a:pt x="827314" y="413657"/>
                </a:cubicBezTo>
                <a:cubicBezTo>
                  <a:pt x="827314" y="642113"/>
                  <a:pt x="642113" y="827314"/>
                  <a:pt x="413657" y="827314"/>
                </a:cubicBezTo>
                <a:cubicBezTo>
                  <a:pt x="185201" y="827314"/>
                  <a:pt x="0" y="642113"/>
                  <a:pt x="0" y="413657"/>
                </a:cubicBezTo>
                <a:cubicBezTo>
                  <a:pt x="0" y="185201"/>
                  <a:pt x="185201" y="0"/>
                  <a:pt x="413657" y="0"/>
                </a:cubicBezTo>
                <a:close/>
              </a:path>
            </a:pathLst>
          </a:custGeom>
        </p:spPr>
      </p:pic>
      <p:sp>
        <p:nvSpPr>
          <p:cNvPr id="11" name="标题 3"/>
          <p:cNvSpPr txBox="1"/>
          <p:nvPr/>
        </p:nvSpPr>
        <p:spPr>
          <a:xfrm>
            <a:off x="1878643" y="1767485"/>
            <a:ext cx="197043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①</a:t>
            </a:r>
            <a:r>
              <a:rPr lang="zh-CN" altLang="en-US" sz="1400" dirty="0"/>
              <a:t> 二维码读头</a:t>
            </a:r>
            <a:endParaRPr lang="zh-CN" altLang="en-US" sz="1400" dirty="0"/>
          </a:p>
        </p:txBody>
      </p:sp>
      <p:sp>
        <p:nvSpPr>
          <p:cNvPr id="12" name="标题 3"/>
          <p:cNvSpPr txBox="1"/>
          <p:nvPr/>
        </p:nvSpPr>
        <p:spPr>
          <a:xfrm>
            <a:off x="1902184" y="2025510"/>
            <a:ext cx="1779427" cy="255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用于反扫健康码</a:t>
            </a:r>
            <a:endParaRPr lang="zh-CN" altLang="en-US" sz="1000" b="0" dirty="0"/>
          </a:p>
        </p:txBody>
      </p:sp>
      <p:cxnSp>
        <p:nvCxnSpPr>
          <p:cNvPr id="13" name="直线连接符 47"/>
          <p:cNvCxnSpPr/>
          <p:nvPr/>
        </p:nvCxnSpPr>
        <p:spPr>
          <a:xfrm>
            <a:off x="2758096" y="3531234"/>
            <a:ext cx="1403037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3"/>
          <p:cNvSpPr txBox="1"/>
          <p:nvPr/>
        </p:nvSpPr>
        <p:spPr>
          <a:xfrm>
            <a:off x="9146225" y="1189568"/>
            <a:ext cx="304018" cy="315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②</a:t>
            </a:r>
            <a:endParaRPr lang="zh-CN" altLang="en-US" sz="1400" dirty="0"/>
          </a:p>
        </p:txBody>
      </p:sp>
      <p:sp>
        <p:nvSpPr>
          <p:cNvPr id="15" name="标题 3"/>
          <p:cNvSpPr txBox="1"/>
          <p:nvPr/>
        </p:nvSpPr>
        <p:spPr>
          <a:xfrm>
            <a:off x="9408936" y="1228235"/>
            <a:ext cx="1779427" cy="255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两款设备，两种功能：</a:t>
            </a:r>
            <a:endParaRPr lang="zh-CN" altLang="en-US" sz="1000" b="0" dirty="0"/>
          </a:p>
        </p:txBody>
      </p:sp>
      <p:sp>
        <p:nvSpPr>
          <p:cNvPr id="16" name="标题 3"/>
          <p:cNvSpPr txBox="1"/>
          <p:nvPr/>
        </p:nvSpPr>
        <p:spPr>
          <a:xfrm>
            <a:off x="1656647" y="3375793"/>
            <a:ext cx="197043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③</a:t>
            </a:r>
            <a:r>
              <a:rPr lang="zh-CN" altLang="en-US" sz="1400" dirty="0"/>
              <a:t> 液晶屏幕</a:t>
            </a:r>
            <a:endParaRPr lang="zh-CN" altLang="en-US" sz="1400" dirty="0"/>
          </a:p>
        </p:txBody>
      </p:sp>
      <p:sp>
        <p:nvSpPr>
          <p:cNvPr id="17" name="标题 3"/>
          <p:cNvSpPr txBox="1"/>
          <p:nvPr/>
        </p:nvSpPr>
        <p:spPr>
          <a:xfrm>
            <a:off x="1680188" y="3601468"/>
            <a:ext cx="1779427" cy="3493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用于展示体温、健康码、核酸、疫苗等信息。</a:t>
            </a:r>
            <a:endParaRPr lang="zh-CN" altLang="en-US" sz="1000" b="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alphaModFix amt="2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2489">
            <a:off x="8328250" y="5333654"/>
            <a:ext cx="636246" cy="636246"/>
          </a:xfrm>
          <a:prstGeom prst="rect">
            <a:avLst/>
          </a:prstGeom>
        </p:spPr>
      </p:pic>
      <p:sp>
        <p:nvSpPr>
          <p:cNvPr id="19" name="标题 3"/>
          <p:cNvSpPr txBox="1"/>
          <p:nvPr/>
        </p:nvSpPr>
        <p:spPr>
          <a:xfrm>
            <a:off x="8996767" y="5564347"/>
            <a:ext cx="2764639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⑦</a:t>
            </a:r>
            <a:r>
              <a:rPr lang="zh-CN" altLang="en-US" sz="1400" dirty="0"/>
              <a:t> </a:t>
            </a:r>
            <a:r>
              <a:rPr lang="en-US" altLang="zh-CN" sz="1400" dirty="0"/>
              <a:t>4G</a:t>
            </a:r>
            <a:r>
              <a:rPr lang="zh-CN" altLang="en-US" sz="1400" dirty="0"/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 err="1"/>
              <a:t>WiFi</a:t>
            </a:r>
            <a:r>
              <a:rPr lang="zh-CN" altLang="en-US" sz="1400" dirty="0"/>
              <a:t> 网络无线连接</a:t>
            </a:r>
            <a:endParaRPr lang="zh-CN" altLang="en-US" sz="1400" dirty="0"/>
          </a:p>
        </p:txBody>
      </p:sp>
      <p:sp>
        <p:nvSpPr>
          <p:cNvPr id="21" name="标题 3"/>
          <p:cNvSpPr txBox="1"/>
          <p:nvPr/>
        </p:nvSpPr>
        <p:spPr>
          <a:xfrm>
            <a:off x="8952901" y="5850791"/>
            <a:ext cx="1234442" cy="267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/>
              <a:t>方便移动化部署</a:t>
            </a:r>
            <a:endParaRPr lang="zh-CN" altLang="en-US" sz="1000" b="0" dirty="0"/>
          </a:p>
        </p:txBody>
      </p:sp>
      <p:cxnSp>
        <p:nvCxnSpPr>
          <p:cNvPr id="22" name="直线连接符 59"/>
          <p:cNvCxnSpPr/>
          <p:nvPr/>
        </p:nvCxnSpPr>
        <p:spPr>
          <a:xfrm>
            <a:off x="2879766" y="4729702"/>
            <a:ext cx="1858488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3"/>
          <p:cNvSpPr txBox="1"/>
          <p:nvPr/>
        </p:nvSpPr>
        <p:spPr>
          <a:xfrm>
            <a:off x="541435" y="4596324"/>
            <a:ext cx="2764639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⑤</a:t>
            </a:r>
            <a:r>
              <a:rPr lang="zh-CN" altLang="en-US" sz="1400" dirty="0"/>
              <a:t> 最高可达 </a:t>
            </a:r>
            <a:r>
              <a:rPr lang="en-US" altLang="zh-CN" sz="1400" dirty="0"/>
              <a:t>IP65</a:t>
            </a:r>
            <a:r>
              <a:rPr lang="zh-CN" altLang="en-US" sz="1400" dirty="0"/>
              <a:t> 防护等级</a:t>
            </a:r>
            <a:endParaRPr lang="zh-CN" altLang="en-US" sz="1400" dirty="0"/>
          </a:p>
        </p:txBody>
      </p:sp>
      <p:sp>
        <p:nvSpPr>
          <p:cNvPr id="24" name="标题 3"/>
          <p:cNvSpPr txBox="1"/>
          <p:nvPr/>
        </p:nvSpPr>
        <p:spPr>
          <a:xfrm>
            <a:off x="296585" y="4853544"/>
            <a:ext cx="224969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/>
              <a:t>日晒、雨淋、风吹皆可使用</a:t>
            </a:r>
            <a:endParaRPr lang="zh-CN" altLang="en-US" sz="1000" b="0" dirty="0"/>
          </a:p>
        </p:txBody>
      </p:sp>
      <p:cxnSp>
        <p:nvCxnSpPr>
          <p:cNvPr id="25" name="直线连接符 63"/>
          <p:cNvCxnSpPr/>
          <p:nvPr/>
        </p:nvCxnSpPr>
        <p:spPr>
          <a:xfrm>
            <a:off x="8059578" y="2942535"/>
            <a:ext cx="555970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3"/>
          <p:cNvSpPr txBox="1"/>
          <p:nvPr/>
        </p:nvSpPr>
        <p:spPr>
          <a:xfrm>
            <a:off x="9613991" y="2942535"/>
            <a:ext cx="197043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④</a:t>
            </a:r>
            <a:r>
              <a:rPr lang="zh-CN" altLang="en-US" sz="1400" dirty="0"/>
              <a:t> 内置扬声器</a:t>
            </a:r>
            <a:endParaRPr lang="zh-CN" altLang="en-US" sz="1400" dirty="0"/>
          </a:p>
        </p:txBody>
      </p:sp>
      <p:sp>
        <p:nvSpPr>
          <p:cNvPr id="27" name="标题 3"/>
          <p:cNvSpPr txBox="1"/>
          <p:nvPr/>
        </p:nvSpPr>
        <p:spPr>
          <a:xfrm>
            <a:off x="9637532" y="3200560"/>
            <a:ext cx="1779427" cy="255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用于给出声音反馈提示</a:t>
            </a:r>
            <a:endParaRPr lang="zh-CN" altLang="en-US" sz="1000" b="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9" t="18778" r="3334" b="60595"/>
          <a:stretch>
            <a:fillRect/>
          </a:stretch>
        </p:blipFill>
        <p:spPr>
          <a:xfrm>
            <a:off x="8755436" y="2789026"/>
            <a:ext cx="742208" cy="742208"/>
          </a:xfrm>
          <a:custGeom>
            <a:avLst/>
            <a:gdLst>
              <a:gd name="connsiteX0" fmla="*/ 371104 w 742208"/>
              <a:gd name="connsiteY0" fmla="*/ 0 h 742208"/>
              <a:gd name="connsiteX1" fmla="*/ 742208 w 742208"/>
              <a:gd name="connsiteY1" fmla="*/ 371104 h 742208"/>
              <a:gd name="connsiteX2" fmla="*/ 371104 w 742208"/>
              <a:gd name="connsiteY2" fmla="*/ 742208 h 742208"/>
              <a:gd name="connsiteX3" fmla="*/ 0 w 742208"/>
              <a:gd name="connsiteY3" fmla="*/ 371104 h 742208"/>
              <a:gd name="connsiteX4" fmla="*/ 371104 w 742208"/>
              <a:gd name="connsiteY4" fmla="*/ 0 h 74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208" h="742208">
                <a:moveTo>
                  <a:pt x="371104" y="0"/>
                </a:moveTo>
                <a:cubicBezTo>
                  <a:pt x="576059" y="0"/>
                  <a:pt x="742208" y="166149"/>
                  <a:pt x="742208" y="371104"/>
                </a:cubicBezTo>
                <a:cubicBezTo>
                  <a:pt x="742208" y="576059"/>
                  <a:pt x="576059" y="742208"/>
                  <a:pt x="371104" y="742208"/>
                </a:cubicBezTo>
                <a:cubicBezTo>
                  <a:pt x="166149" y="742208"/>
                  <a:pt x="0" y="576059"/>
                  <a:pt x="0" y="371104"/>
                </a:cubicBezTo>
                <a:cubicBezTo>
                  <a:pt x="0" y="166149"/>
                  <a:pt x="166149" y="0"/>
                  <a:pt x="371104" y="0"/>
                </a:cubicBez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t="10309" r="58620" b="68956"/>
          <a:stretch>
            <a:fillRect/>
          </a:stretch>
        </p:blipFill>
        <p:spPr>
          <a:xfrm>
            <a:off x="8364646" y="1152196"/>
            <a:ext cx="781579" cy="781579"/>
          </a:xfrm>
          <a:custGeom>
            <a:avLst/>
            <a:gdLst>
              <a:gd name="connsiteX0" fmla="*/ 507019 w 1014038"/>
              <a:gd name="connsiteY0" fmla="*/ 0 h 1014038"/>
              <a:gd name="connsiteX1" fmla="*/ 1014038 w 1014038"/>
              <a:gd name="connsiteY1" fmla="*/ 507019 h 1014038"/>
              <a:gd name="connsiteX2" fmla="*/ 507019 w 1014038"/>
              <a:gd name="connsiteY2" fmla="*/ 1014038 h 1014038"/>
              <a:gd name="connsiteX3" fmla="*/ 0 w 1014038"/>
              <a:gd name="connsiteY3" fmla="*/ 507019 h 1014038"/>
              <a:gd name="connsiteX4" fmla="*/ 507019 w 1014038"/>
              <a:gd name="connsiteY4" fmla="*/ 0 h 101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038" h="1014038">
                <a:moveTo>
                  <a:pt x="507019" y="0"/>
                </a:moveTo>
                <a:cubicBezTo>
                  <a:pt x="787038" y="0"/>
                  <a:pt x="1014038" y="227000"/>
                  <a:pt x="1014038" y="507019"/>
                </a:cubicBezTo>
                <a:cubicBezTo>
                  <a:pt x="1014038" y="787038"/>
                  <a:pt x="787038" y="1014038"/>
                  <a:pt x="507019" y="1014038"/>
                </a:cubicBezTo>
                <a:cubicBezTo>
                  <a:pt x="227000" y="1014038"/>
                  <a:pt x="0" y="787038"/>
                  <a:pt x="0" y="507019"/>
                </a:cubicBezTo>
                <a:cubicBezTo>
                  <a:pt x="0" y="227000"/>
                  <a:pt x="227000" y="0"/>
                  <a:pt x="507019" y="0"/>
                </a:cubicBezTo>
                <a:close/>
              </a:path>
            </a:pathLst>
          </a:custGeom>
        </p:spPr>
      </p:pic>
      <p:cxnSp>
        <p:nvCxnSpPr>
          <p:cNvPr id="30" name="肘形连接符 4"/>
          <p:cNvCxnSpPr/>
          <p:nvPr/>
        </p:nvCxnSpPr>
        <p:spPr>
          <a:xfrm flipV="1">
            <a:off x="6883400" y="1475252"/>
            <a:ext cx="1342844" cy="1026534"/>
          </a:xfrm>
          <a:prstGeom prst="bentConnector3">
            <a:avLst>
              <a:gd name="adj1" fmla="val 821"/>
            </a:avLst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3"/>
          <p:cNvSpPr txBox="1"/>
          <p:nvPr/>
        </p:nvSpPr>
        <p:spPr>
          <a:xfrm>
            <a:off x="9146225" y="1735568"/>
            <a:ext cx="1286894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400" dirty="0"/>
              <a:t>测温模块</a:t>
            </a:r>
            <a:endParaRPr lang="zh-CN" altLang="en-US" sz="1400" dirty="0"/>
          </a:p>
        </p:txBody>
      </p:sp>
      <p:sp>
        <p:nvSpPr>
          <p:cNvPr id="32" name="标题 3"/>
          <p:cNvSpPr txBox="1"/>
          <p:nvPr/>
        </p:nvSpPr>
        <p:spPr>
          <a:xfrm>
            <a:off x="9146226" y="1972894"/>
            <a:ext cx="1519968" cy="255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用于检测腕温</a:t>
            </a:r>
            <a:endParaRPr lang="zh-CN" altLang="en-US" sz="1000" b="0" dirty="0"/>
          </a:p>
        </p:txBody>
      </p:sp>
      <p:sp>
        <p:nvSpPr>
          <p:cNvPr id="33" name="矩形 32"/>
          <p:cNvSpPr/>
          <p:nvPr/>
        </p:nvSpPr>
        <p:spPr>
          <a:xfrm>
            <a:off x="9146225" y="1532987"/>
            <a:ext cx="15199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M1K-251-T（测温款）</a:t>
            </a:r>
            <a:endParaRPr lang="zh-CN" altLang="en-US" sz="1000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34" name="直线连接符 16"/>
          <p:cNvCxnSpPr/>
          <p:nvPr/>
        </p:nvCxnSpPr>
        <p:spPr>
          <a:xfrm>
            <a:off x="10623858" y="1505453"/>
            <a:ext cx="0" cy="722925"/>
          </a:xfrm>
          <a:prstGeom prst="line">
            <a:avLst/>
          </a:prstGeom>
          <a:ln>
            <a:solidFill>
              <a:srgbClr val="0E57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3"/>
          <p:cNvSpPr txBox="1"/>
          <p:nvPr/>
        </p:nvSpPr>
        <p:spPr>
          <a:xfrm>
            <a:off x="10645452" y="1744951"/>
            <a:ext cx="1286894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400" dirty="0"/>
              <a:t>摄像头模块</a:t>
            </a:r>
            <a:endParaRPr lang="zh-CN" altLang="en-US" sz="1400" dirty="0"/>
          </a:p>
        </p:txBody>
      </p:sp>
      <p:sp>
        <p:nvSpPr>
          <p:cNvPr id="36" name="矩形 35"/>
          <p:cNvSpPr/>
          <p:nvPr/>
        </p:nvSpPr>
        <p:spPr>
          <a:xfrm>
            <a:off x="10645452" y="1542370"/>
            <a:ext cx="7489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M1K-251</a:t>
            </a:r>
            <a:endParaRPr lang="zh-CN" altLang="en-US" sz="1000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91000" y="4191000"/>
            <a:ext cx="1242695" cy="3263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3468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sym typeface="+mn-ea"/>
              </a:rPr>
              <a:t>进出场景</a:t>
            </a:r>
            <a:r>
              <a:rPr lang="en-US" altLang="zh-CN" sz="3200" dirty="0">
                <a:solidFill>
                  <a:schemeClr val="tx2"/>
                </a:solidFill>
                <a:sym typeface="+mn-ea"/>
              </a:rPr>
              <a:t>——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手持式用户使用流程</a:t>
            </a: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圆角矩形 16"/>
          <p:cNvSpPr/>
          <p:nvPr/>
        </p:nvSpPr>
        <p:spPr>
          <a:xfrm>
            <a:off x="1219412" y="1067436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82" y="2007940"/>
            <a:ext cx="1218596" cy="1210734"/>
          </a:xfrm>
          <a:prstGeom prst="rect">
            <a:avLst/>
          </a:prstGeom>
        </p:spPr>
      </p:pic>
      <p:sp>
        <p:nvSpPr>
          <p:cNvPr id="5" name="圆角矩形 76"/>
          <p:cNvSpPr/>
          <p:nvPr/>
        </p:nvSpPr>
        <p:spPr>
          <a:xfrm>
            <a:off x="4800876" y="1116330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8"/>
          <p:cNvSpPr/>
          <p:nvPr/>
        </p:nvSpPr>
        <p:spPr>
          <a:xfrm>
            <a:off x="8077206" y="1116330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3"/>
          <p:cNvSpPr txBox="1"/>
          <p:nvPr/>
        </p:nvSpPr>
        <p:spPr>
          <a:xfrm>
            <a:off x="1219412" y="1348374"/>
            <a:ext cx="2472266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刷身份证 </a:t>
            </a:r>
            <a:r>
              <a:rPr kumimoji="1" lang="zh-CN" altLang="en-US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扫二维码码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3"/>
          <p:cNvSpPr txBox="1"/>
          <p:nvPr/>
        </p:nvSpPr>
        <p:spPr>
          <a:xfrm>
            <a:off x="4789714" y="1397269"/>
            <a:ext cx="2494589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测温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标题 3"/>
          <p:cNvSpPr txBox="1"/>
          <p:nvPr/>
        </p:nvSpPr>
        <p:spPr>
          <a:xfrm>
            <a:off x="8072732" y="1397269"/>
            <a:ext cx="2472266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人工放行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2955155"/>
            <a:ext cx="728133" cy="1221899"/>
          </a:xfrm>
          <a:prstGeom prst="rect">
            <a:avLst/>
          </a:prstGeom>
        </p:spPr>
      </p:pic>
      <p:sp>
        <p:nvSpPr>
          <p:cNvPr id="15" name="右箭头 28"/>
          <p:cNvSpPr/>
          <p:nvPr/>
        </p:nvSpPr>
        <p:spPr>
          <a:xfrm>
            <a:off x="4115012" y="3476482"/>
            <a:ext cx="186266" cy="202062"/>
          </a:xfrm>
          <a:prstGeom prst="rightArrow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11"/>
          <p:cNvSpPr/>
          <p:nvPr/>
        </p:nvSpPr>
        <p:spPr>
          <a:xfrm>
            <a:off x="7543725" y="3506962"/>
            <a:ext cx="186266" cy="202062"/>
          </a:xfrm>
          <a:prstGeom prst="rightArrow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30" y="1860551"/>
            <a:ext cx="606014" cy="14940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3"/>
          <a:stretch>
            <a:fillRect/>
          </a:stretch>
        </p:blipFill>
        <p:spPr>
          <a:xfrm>
            <a:off x="8081507" y="2574719"/>
            <a:ext cx="354505" cy="1446140"/>
          </a:xfrm>
          <a:prstGeom prst="rect">
            <a:avLst/>
          </a:prstGeom>
        </p:spPr>
      </p:pic>
      <p:sp>
        <p:nvSpPr>
          <p:cNvPr id="20" name="三角形 52"/>
          <p:cNvSpPr/>
          <p:nvPr/>
        </p:nvSpPr>
        <p:spPr>
          <a:xfrm rot="2875942">
            <a:off x="2416425" y="2340768"/>
            <a:ext cx="294046" cy="261609"/>
          </a:xfrm>
          <a:prstGeom prst="triangle">
            <a:avLst/>
          </a:prstGeom>
          <a:gradFill flip="none" rotWithShape="1">
            <a:gsLst>
              <a:gs pos="0">
                <a:srgbClr val="0E57A2">
                  <a:alpha val="27000"/>
                </a:srgbClr>
              </a:gs>
              <a:gs pos="100000">
                <a:srgbClr val="0E57A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30" y="3800311"/>
            <a:ext cx="606014" cy="1494071"/>
          </a:xfrm>
          <a:prstGeom prst="rect">
            <a:avLst/>
          </a:prstGeom>
        </p:spPr>
      </p:pic>
      <p:sp>
        <p:nvSpPr>
          <p:cNvPr id="22" name="三角形 55"/>
          <p:cNvSpPr/>
          <p:nvPr/>
        </p:nvSpPr>
        <p:spPr>
          <a:xfrm rot="2875942">
            <a:off x="2416425" y="4280528"/>
            <a:ext cx="294046" cy="261609"/>
          </a:xfrm>
          <a:prstGeom prst="triangle">
            <a:avLst/>
          </a:prstGeom>
          <a:gradFill flip="none" rotWithShape="1">
            <a:gsLst>
              <a:gs pos="0">
                <a:srgbClr val="0E57A2">
                  <a:alpha val="27000"/>
                </a:srgbClr>
              </a:gs>
              <a:gs pos="100000">
                <a:srgbClr val="0E57A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14" y="4005370"/>
            <a:ext cx="1218596" cy="121073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72058" y="338355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刷身份证</a:t>
            </a:r>
            <a:endParaRPr lang="zh-CN" altLang="en-US" sz="1000" dirty="0"/>
          </a:p>
        </p:txBody>
      </p:sp>
      <p:sp>
        <p:nvSpPr>
          <p:cNvPr id="25" name="矩形 24"/>
          <p:cNvSpPr/>
          <p:nvPr/>
        </p:nvSpPr>
        <p:spPr>
          <a:xfrm>
            <a:off x="2011931" y="5356802"/>
            <a:ext cx="817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反扫二维码</a:t>
            </a:r>
            <a:endParaRPr lang="zh-CN" altLang="en-US" sz="10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50" y="3025739"/>
            <a:ext cx="1035205" cy="102852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409" y="2759926"/>
            <a:ext cx="606014" cy="1494071"/>
          </a:xfrm>
          <a:prstGeom prst="rect">
            <a:avLst/>
          </a:prstGeom>
        </p:spPr>
      </p:pic>
      <p:sp>
        <p:nvSpPr>
          <p:cNvPr id="28" name="梯形 27"/>
          <p:cNvSpPr/>
          <p:nvPr/>
        </p:nvSpPr>
        <p:spPr>
          <a:xfrm rot="6563349">
            <a:off x="5827995" y="2963577"/>
            <a:ext cx="112921" cy="387028"/>
          </a:xfrm>
          <a:prstGeom prst="trapezoid">
            <a:avLst/>
          </a:prstGeom>
          <a:gradFill flip="none" rotWithShape="1">
            <a:gsLst>
              <a:gs pos="0">
                <a:srgbClr val="FF0000">
                  <a:alpha val="30000"/>
                </a:srgbClr>
              </a:gs>
              <a:gs pos="99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 rot="20774245">
            <a:off x="5835996" y="3403934"/>
            <a:ext cx="5245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36.6</a:t>
            </a:r>
            <a:r>
              <a:rPr kumimoji="1" lang="zh-CN" altLang="en-US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℃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462" y="2128901"/>
            <a:ext cx="2219960" cy="2219325"/>
          </a:xfrm>
          <a:custGeom>
            <a:avLst/>
            <a:gdLst/>
            <a:ahLst/>
            <a:cxnLst/>
            <a:rect l="l" t="t" r="r" b="b"/>
            <a:pathLst>
              <a:path w="2219960" h="2219325">
                <a:moveTo>
                  <a:pt x="0" y="1109599"/>
                </a:moveTo>
                <a:lnTo>
                  <a:pt x="3682" y="1018539"/>
                </a:lnTo>
                <a:lnTo>
                  <a:pt x="14528" y="929639"/>
                </a:lnTo>
                <a:lnTo>
                  <a:pt x="32245" y="842899"/>
                </a:lnTo>
                <a:lnTo>
                  <a:pt x="56565" y="758825"/>
                </a:lnTo>
                <a:lnTo>
                  <a:pt x="87198" y="677672"/>
                </a:lnTo>
                <a:lnTo>
                  <a:pt x="123863" y="599694"/>
                </a:lnTo>
                <a:lnTo>
                  <a:pt x="166255" y="525145"/>
                </a:lnTo>
                <a:lnTo>
                  <a:pt x="214096" y="454278"/>
                </a:lnTo>
                <a:lnTo>
                  <a:pt x="267119" y="387476"/>
                </a:lnTo>
                <a:lnTo>
                  <a:pt x="325018" y="324993"/>
                </a:lnTo>
                <a:lnTo>
                  <a:pt x="387502" y="267081"/>
                </a:lnTo>
                <a:lnTo>
                  <a:pt x="454317" y="213995"/>
                </a:lnTo>
                <a:lnTo>
                  <a:pt x="525144" y="166243"/>
                </a:lnTo>
                <a:lnTo>
                  <a:pt x="599706" y="123825"/>
                </a:lnTo>
                <a:lnTo>
                  <a:pt x="677735" y="87122"/>
                </a:lnTo>
                <a:lnTo>
                  <a:pt x="758888" y="56514"/>
                </a:lnTo>
                <a:lnTo>
                  <a:pt x="842962" y="32131"/>
                </a:lnTo>
                <a:lnTo>
                  <a:pt x="929703" y="14477"/>
                </a:lnTo>
                <a:lnTo>
                  <a:pt x="1018603" y="3556"/>
                </a:lnTo>
                <a:lnTo>
                  <a:pt x="1109662" y="0"/>
                </a:lnTo>
                <a:lnTo>
                  <a:pt x="1200721" y="3556"/>
                </a:lnTo>
                <a:lnTo>
                  <a:pt x="1289621" y="14477"/>
                </a:lnTo>
                <a:lnTo>
                  <a:pt x="1376362" y="32131"/>
                </a:lnTo>
                <a:lnTo>
                  <a:pt x="1460436" y="56514"/>
                </a:lnTo>
                <a:lnTo>
                  <a:pt x="1541589" y="87122"/>
                </a:lnTo>
                <a:lnTo>
                  <a:pt x="1619567" y="123825"/>
                </a:lnTo>
                <a:lnTo>
                  <a:pt x="1694116" y="166243"/>
                </a:lnTo>
                <a:lnTo>
                  <a:pt x="1764982" y="213995"/>
                </a:lnTo>
                <a:lnTo>
                  <a:pt x="1831784" y="267081"/>
                </a:lnTo>
                <a:lnTo>
                  <a:pt x="1894268" y="324993"/>
                </a:lnTo>
                <a:lnTo>
                  <a:pt x="1952180" y="387476"/>
                </a:lnTo>
                <a:lnTo>
                  <a:pt x="2005266" y="454278"/>
                </a:lnTo>
                <a:lnTo>
                  <a:pt x="2053018" y="525145"/>
                </a:lnTo>
                <a:lnTo>
                  <a:pt x="2095436" y="599694"/>
                </a:lnTo>
                <a:lnTo>
                  <a:pt x="2132139" y="677672"/>
                </a:lnTo>
                <a:lnTo>
                  <a:pt x="2162746" y="758825"/>
                </a:lnTo>
                <a:lnTo>
                  <a:pt x="2187130" y="842899"/>
                </a:lnTo>
                <a:lnTo>
                  <a:pt x="2204783" y="929639"/>
                </a:lnTo>
                <a:lnTo>
                  <a:pt x="2215705" y="1018539"/>
                </a:lnTo>
                <a:lnTo>
                  <a:pt x="2219388" y="1109599"/>
                </a:lnTo>
                <a:lnTo>
                  <a:pt x="2215705" y="1200658"/>
                </a:lnTo>
                <a:lnTo>
                  <a:pt x="2204783" y="1289558"/>
                </a:lnTo>
                <a:lnTo>
                  <a:pt x="2187130" y="1376299"/>
                </a:lnTo>
                <a:lnTo>
                  <a:pt x="2162746" y="1460373"/>
                </a:lnTo>
                <a:lnTo>
                  <a:pt x="2132139" y="1541526"/>
                </a:lnTo>
                <a:lnTo>
                  <a:pt x="2095436" y="1619504"/>
                </a:lnTo>
                <a:lnTo>
                  <a:pt x="2053018" y="1694053"/>
                </a:lnTo>
                <a:lnTo>
                  <a:pt x="2005266" y="1764919"/>
                </a:lnTo>
                <a:lnTo>
                  <a:pt x="1952180" y="1831721"/>
                </a:lnTo>
                <a:lnTo>
                  <a:pt x="1894268" y="1894205"/>
                </a:lnTo>
                <a:lnTo>
                  <a:pt x="1831784" y="1952117"/>
                </a:lnTo>
                <a:lnTo>
                  <a:pt x="1764982" y="2005203"/>
                </a:lnTo>
                <a:lnTo>
                  <a:pt x="1694116" y="2052955"/>
                </a:lnTo>
                <a:lnTo>
                  <a:pt x="1619567" y="2095373"/>
                </a:lnTo>
                <a:lnTo>
                  <a:pt x="1541589" y="2132076"/>
                </a:lnTo>
                <a:lnTo>
                  <a:pt x="1460436" y="2162683"/>
                </a:lnTo>
                <a:lnTo>
                  <a:pt x="1376362" y="2187067"/>
                </a:lnTo>
                <a:lnTo>
                  <a:pt x="1289621" y="2204720"/>
                </a:lnTo>
                <a:lnTo>
                  <a:pt x="1200721" y="2215642"/>
                </a:lnTo>
                <a:lnTo>
                  <a:pt x="1109662" y="2219198"/>
                </a:lnTo>
                <a:lnTo>
                  <a:pt x="1018603" y="2215642"/>
                </a:lnTo>
                <a:lnTo>
                  <a:pt x="929703" y="2204720"/>
                </a:lnTo>
                <a:lnTo>
                  <a:pt x="842962" y="2187067"/>
                </a:lnTo>
                <a:lnTo>
                  <a:pt x="758888" y="2162683"/>
                </a:lnTo>
                <a:lnTo>
                  <a:pt x="677735" y="2132076"/>
                </a:lnTo>
                <a:lnTo>
                  <a:pt x="599706" y="2095373"/>
                </a:lnTo>
                <a:lnTo>
                  <a:pt x="525144" y="2052955"/>
                </a:lnTo>
                <a:lnTo>
                  <a:pt x="454317" y="2005203"/>
                </a:lnTo>
                <a:lnTo>
                  <a:pt x="387502" y="1952117"/>
                </a:lnTo>
                <a:lnTo>
                  <a:pt x="325018" y="1894205"/>
                </a:lnTo>
                <a:lnTo>
                  <a:pt x="267119" y="1831721"/>
                </a:lnTo>
                <a:lnTo>
                  <a:pt x="214096" y="1764919"/>
                </a:lnTo>
                <a:lnTo>
                  <a:pt x="166255" y="1694053"/>
                </a:lnTo>
                <a:lnTo>
                  <a:pt x="123863" y="1619504"/>
                </a:lnTo>
                <a:lnTo>
                  <a:pt x="87198" y="1541526"/>
                </a:lnTo>
                <a:lnTo>
                  <a:pt x="56565" y="1460373"/>
                </a:lnTo>
                <a:lnTo>
                  <a:pt x="32245" y="1376299"/>
                </a:lnTo>
                <a:lnTo>
                  <a:pt x="14528" y="1289558"/>
                </a:lnTo>
                <a:lnTo>
                  <a:pt x="3682" y="1200658"/>
                </a:lnTo>
                <a:lnTo>
                  <a:pt x="0" y="1109599"/>
                </a:lnTo>
                <a:close/>
              </a:path>
            </a:pathLst>
          </a:custGeom>
          <a:ln w="12192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0062" y="1976501"/>
            <a:ext cx="2524125" cy="2533650"/>
          </a:xfrm>
          <a:custGeom>
            <a:avLst/>
            <a:gdLst/>
            <a:ahLst/>
            <a:cxnLst/>
            <a:rect l="l" t="t" r="r" b="b"/>
            <a:pathLst>
              <a:path w="2524125" h="2533650">
                <a:moveTo>
                  <a:pt x="0" y="1266571"/>
                </a:moveTo>
                <a:lnTo>
                  <a:pt x="4178" y="1162685"/>
                </a:lnTo>
                <a:lnTo>
                  <a:pt x="16509" y="1061085"/>
                </a:lnTo>
                <a:lnTo>
                  <a:pt x="36677" y="962151"/>
                </a:lnTo>
                <a:lnTo>
                  <a:pt x="64325" y="866266"/>
                </a:lnTo>
                <a:lnTo>
                  <a:pt x="99161" y="773557"/>
                </a:lnTo>
                <a:lnTo>
                  <a:pt x="140843" y="684529"/>
                </a:lnTo>
                <a:lnTo>
                  <a:pt x="189052" y="599313"/>
                </a:lnTo>
                <a:lnTo>
                  <a:pt x="243471" y="518540"/>
                </a:lnTo>
                <a:lnTo>
                  <a:pt x="303758" y="442213"/>
                </a:lnTo>
                <a:lnTo>
                  <a:pt x="369595" y="370966"/>
                </a:lnTo>
                <a:lnTo>
                  <a:pt x="440651" y="304800"/>
                </a:lnTo>
                <a:lnTo>
                  <a:pt x="516623" y="244348"/>
                </a:lnTo>
                <a:lnTo>
                  <a:pt x="597166" y="189737"/>
                </a:lnTo>
                <a:lnTo>
                  <a:pt x="681964" y="141350"/>
                </a:lnTo>
                <a:lnTo>
                  <a:pt x="770699" y="99440"/>
                </a:lnTo>
                <a:lnTo>
                  <a:pt x="863028" y="64515"/>
                </a:lnTo>
                <a:lnTo>
                  <a:pt x="958659" y="36702"/>
                </a:lnTo>
                <a:lnTo>
                  <a:pt x="1057211" y="16510"/>
                </a:lnTo>
                <a:lnTo>
                  <a:pt x="1158430" y="4190"/>
                </a:lnTo>
                <a:lnTo>
                  <a:pt x="1261935" y="0"/>
                </a:lnTo>
                <a:lnTo>
                  <a:pt x="1365313" y="4190"/>
                </a:lnTo>
                <a:lnTo>
                  <a:pt x="1466532" y="16510"/>
                </a:lnTo>
                <a:lnTo>
                  <a:pt x="1565084" y="36702"/>
                </a:lnTo>
                <a:lnTo>
                  <a:pt x="1660715" y="64515"/>
                </a:lnTo>
                <a:lnTo>
                  <a:pt x="1753044" y="99440"/>
                </a:lnTo>
                <a:lnTo>
                  <a:pt x="1841817" y="141350"/>
                </a:lnTo>
                <a:lnTo>
                  <a:pt x="1926526" y="189737"/>
                </a:lnTo>
                <a:lnTo>
                  <a:pt x="2007171" y="244348"/>
                </a:lnTo>
                <a:lnTo>
                  <a:pt x="2083117" y="304800"/>
                </a:lnTo>
                <a:lnTo>
                  <a:pt x="2154110" y="370966"/>
                </a:lnTo>
                <a:lnTo>
                  <a:pt x="2220023" y="442213"/>
                </a:lnTo>
                <a:lnTo>
                  <a:pt x="2280221" y="518540"/>
                </a:lnTo>
                <a:lnTo>
                  <a:pt x="2334704" y="599313"/>
                </a:lnTo>
                <a:lnTo>
                  <a:pt x="2382837" y="684529"/>
                </a:lnTo>
                <a:lnTo>
                  <a:pt x="2424620" y="773557"/>
                </a:lnTo>
                <a:lnTo>
                  <a:pt x="2459418" y="866266"/>
                </a:lnTo>
                <a:lnTo>
                  <a:pt x="2487104" y="962151"/>
                </a:lnTo>
                <a:lnTo>
                  <a:pt x="2507170" y="1061085"/>
                </a:lnTo>
                <a:lnTo>
                  <a:pt x="2519616" y="1162685"/>
                </a:lnTo>
                <a:lnTo>
                  <a:pt x="2523807" y="1266571"/>
                </a:lnTo>
                <a:lnTo>
                  <a:pt x="2519616" y="1370457"/>
                </a:lnTo>
                <a:lnTo>
                  <a:pt x="2507170" y="1472057"/>
                </a:lnTo>
                <a:lnTo>
                  <a:pt x="2487104" y="1570989"/>
                </a:lnTo>
                <a:lnTo>
                  <a:pt x="2459418" y="1666875"/>
                </a:lnTo>
                <a:lnTo>
                  <a:pt x="2424620" y="1759585"/>
                </a:lnTo>
                <a:lnTo>
                  <a:pt x="2382837" y="1848612"/>
                </a:lnTo>
                <a:lnTo>
                  <a:pt x="2334704" y="1933829"/>
                </a:lnTo>
                <a:lnTo>
                  <a:pt x="2280221" y="2014601"/>
                </a:lnTo>
                <a:lnTo>
                  <a:pt x="2220023" y="2090928"/>
                </a:lnTo>
                <a:lnTo>
                  <a:pt x="2154110" y="2162175"/>
                </a:lnTo>
                <a:lnTo>
                  <a:pt x="2083117" y="2228342"/>
                </a:lnTo>
                <a:lnTo>
                  <a:pt x="2007171" y="2288794"/>
                </a:lnTo>
                <a:lnTo>
                  <a:pt x="1926526" y="2343404"/>
                </a:lnTo>
                <a:lnTo>
                  <a:pt x="1841817" y="2391791"/>
                </a:lnTo>
                <a:lnTo>
                  <a:pt x="1753044" y="2433701"/>
                </a:lnTo>
                <a:lnTo>
                  <a:pt x="1660715" y="2468626"/>
                </a:lnTo>
                <a:lnTo>
                  <a:pt x="1565084" y="2496439"/>
                </a:lnTo>
                <a:lnTo>
                  <a:pt x="1466532" y="2516632"/>
                </a:lnTo>
                <a:lnTo>
                  <a:pt x="1365313" y="2528951"/>
                </a:lnTo>
                <a:lnTo>
                  <a:pt x="1261935" y="2533142"/>
                </a:lnTo>
                <a:lnTo>
                  <a:pt x="1158430" y="2528951"/>
                </a:lnTo>
                <a:lnTo>
                  <a:pt x="1057211" y="2516632"/>
                </a:lnTo>
                <a:lnTo>
                  <a:pt x="958659" y="2496439"/>
                </a:lnTo>
                <a:lnTo>
                  <a:pt x="863028" y="2468626"/>
                </a:lnTo>
                <a:lnTo>
                  <a:pt x="770699" y="2433701"/>
                </a:lnTo>
                <a:lnTo>
                  <a:pt x="681964" y="2391791"/>
                </a:lnTo>
                <a:lnTo>
                  <a:pt x="597166" y="2343404"/>
                </a:lnTo>
                <a:lnTo>
                  <a:pt x="516623" y="2288794"/>
                </a:lnTo>
                <a:lnTo>
                  <a:pt x="440651" y="2228342"/>
                </a:lnTo>
                <a:lnTo>
                  <a:pt x="369595" y="2162175"/>
                </a:lnTo>
                <a:lnTo>
                  <a:pt x="303758" y="2090928"/>
                </a:lnTo>
                <a:lnTo>
                  <a:pt x="243471" y="2014601"/>
                </a:lnTo>
                <a:lnTo>
                  <a:pt x="189052" y="1933829"/>
                </a:lnTo>
                <a:lnTo>
                  <a:pt x="140843" y="1848612"/>
                </a:lnTo>
                <a:lnTo>
                  <a:pt x="99161" y="1759585"/>
                </a:lnTo>
                <a:lnTo>
                  <a:pt x="64325" y="1666875"/>
                </a:lnTo>
                <a:lnTo>
                  <a:pt x="36677" y="1570989"/>
                </a:lnTo>
                <a:lnTo>
                  <a:pt x="16509" y="1472057"/>
                </a:lnTo>
                <a:lnTo>
                  <a:pt x="4178" y="1370457"/>
                </a:lnTo>
                <a:lnTo>
                  <a:pt x="0" y="1266571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5262" y="1671701"/>
            <a:ext cx="3133725" cy="3133725"/>
          </a:xfrm>
          <a:custGeom>
            <a:avLst/>
            <a:gdLst/>
            <a:ahLst/>
            <a:cxnLst/>
            <a:rect l="l" t="t" r="r" b="b"/>
            <a:pathLst>
              <a:path w="3133725" h="3133725">
                <a:moveTo>
                  <a:pt x="0" y="1566545"/>
                </a:moveTo>
                <a:lnTo>
                  <a:pt x="5194" y="1438021"/>
                </a:lnTo>
                <a:lnTo>
                  <a:pt x="20510" y="1312418"/>
                </a:lnTo>
                <a:lnTo>
                  <a:pt x="45529" y="1190116"/>
                </a:lnTo>
                <a:lnTo>
                  <a:pt x="79870" y="1071372"/>
                </a:lnTo>
                <a:lnTo>
                  <a:pt x="123113" y="956690"/>
                </a:lnTo>
                <a:lnTo>
                  <a:pt x="174866" y="846582"/>
                </a:lnTo>
                <a:lnTo>
                  <a:pt x="234708" y="741299"/>
                </a:lnTo>
                <a:lnTo>
                  <a:pt x="302259" y="641350"/>
                </a:lnTo>
                <a:lnTo>
                  <a:pt x="377113" y="546988"/>
                </a:lnTo>
                <a:lnTo>
                  <a:pt x="458851" y="458724"/>
                </a:lnTo>
                <a:lnTo>
                  <a:pt x="547077" y="377063"/>
                </a:lnTo>
                <a:lnTo>
                  <a:pt x="641388" y="302133"/>
                </a:lnTo>
                <a:lnTo>
                  <a:pt x="741387" y="234696"/>
                </a:lnTo>
                <a:lnTo>
                  <a:pt x="846658" y="174751"/>
                </a:lnTo>
                <a:lnTo>
                  <a:pt x="956818" y="123062"/>
                </a:lnTo>
                <a:lnTo>
                  <a:pt x="1071435" y="79756"/>
                </a:lnTo>
                <a:lnTo>
                  <a:pt x="1190180" y="45465"/>
                </a:lnTo>
                <a:lnTo>
                  <a:pt x="1312481" y="20447"/>
                </a:lnTo>
                <a:lnTo>
                  <a:pt x="1438084" y="5079"/>
                </a:lnTo>
                <a:lnTo>
                  <a:pt x="1566608" y="0"/>
                </a:lnTo>
                <a:lnTo>
                  <a:pt x="1695132" y="5079"/>
                </a:lnTo>
                <a:lnTo>
                  <a:pt x="1820735" y="20447"/>
                </a:lnTo>
                <a:lnTo>
                  <a:pt x="1943036" y="45465"/>
                </a:lnTo>
                <a:lnTo>
                  <a:pt x="2061781" y="79756"/>
                </a:lnTo>
                <a:lnTo>
                  <a:pt x="2176462" y="123062"/>
                </a:lnTo>
                <a:lnTo>
                  <a:pt x="2286571" y="174751"/>
                </a:lnTo>
                <a:lnTo>
                  <a:pt x="2391854" y="234696"/>
                </a:lnTo>
                <a:lnTo>
                  <a:pt x="2491803" y="302133"/>
                </a:lnTo>
                <a:lnTo>
                  <a:pt x="2586164" y="377063"/>
                </a:lnTo>
                <a:lnTo>
                  <a:pt x="2674429" y="458724"/>
                </a:lnTo>
                <a:lnTo>
                  <a:pt x="2756090" y="546988"/>
                </a:lnTo>
                <a:lnTo>
                  <a:pt x="2831020" y="641350"/>
                </a:lnTo>
                <a:lnTo>
                  <a:pt x="2898457" y="741299"/>
                </a:lnTo>
                <a:lnTo>
                  <a:pt x="2958401" y="846582"/>
                </a:lnTo>
                <a:lnTo>
                  <a:pt x="3010090" y="956690"/>
                </a:lnTo>
                <a:lnTo>
                  <a:pt x="3053397" y="1071372"/>
                </a:lnTo>
                <a:lnTo>
                  <a:pt x="3087687" y="1190116"/>
                </a:lnTo>
                <a:lnTo>
                  <a:pt x="3112706" y="1312418"/>
                </a:lnTo>
                <a:lnTo>
                  <a:pt x="3128073" y="1438021"/>
                </a:lnTo>
                <a:lnTo>
                  <a:pt x="3133153" y="1566545"/>
                </a:lnTo>
                <a:lnTo>
                  <a:pt x="3128073" y="1695069"/>
                </a:lnTo>
                <a:lnTo>
                  <a:pt x="3112706" y="1820672"/>
                </a:lnTo>
                <a:lnTo>
                  <a:pt x="3087687" y="1942973"/>
                </a:lnTo>
                <a:lnTo>
                  <a:pt x="3053397" y="2061718"/>
                </a:lnTo>
                <a:lnTo>
                  <a:pt x="3010090" y="2176399"/>
                </a:lnTo>
                <a:lnTo>
                  <a:pt x="2958401" y="2286508"/>
                </a:lnTo>
                <a:lnTo>
                  <a:pt x="2898457" y="2391791"/>
                </a:lnTo>
                <a:lnTo>
                  <a:pt x="2831020" y="2491740"/>
                </a:lnTo>
                <a:lnTo>
                  <a:pt x="2756090" y="2586101"/>
                </a:lnTo>
                <a:lnTo>
                  <a:pt x="2674429" y="2674366"/>
                </a:lnTo>
                <a:lnTo>
                  <a:pt x="2586164" y="2756027"/>
                </a:lnTo>
                <a:lnTo>
                  <a:pt x="2491803" y="2830957"/>
                </a:lnTo>
                <a:lnTo>
                  <a:pt x="2391854" y="2898394"/>
                </a:lnTo>
                <a:lnTo>
                  <a:pt x="2286571" y="2958338"/>
                </a:lnTo>
                <a:lnTo>
                  <a:pt x="2176462" y="3010027"/>
                </a:lnTo>
                <a:lnTo>
                  <a:pt x="2061781" y="3053334"/>
                </a:lnTo>
                <a:lnTo>
                  <a:pt x="1943036" y="3087624"/>
                </a:lnTo>
                <a:lnTo>
                  <a:pt x="1820735" y="3112643"/>
                </a:lnTo>
                <a:lnTo>
                  <a:pt x="1695132" y="3128010"/>
                </a:lnTo>
                <a:lnTo>
                  <a:pt x="1566608" y="3133217"/>
                </a:lnTo>
                <a:lnTo>
                  <a:pt x="1438084" y="3128010"/>
                </a:lnTo>
                <a:lnTo>
                  <a:pt x="1312481" y="3112643"/>
                </a:lnTo>
                <a:lnTo>
                  <a:pt x="1190180" y="3087624"/>
                </a:lnTo>
                <a:lnTo>
                  <a:pt x="1071435" y="3053334"/>
                </a:lnTo>
                <a:lnTo>
                  <a:pt x="956818" y="3010027"/>
                </a:lnTo>
                <a:lnTo>
                  <a:pt x="846658" y="2958338"/>
                </a:lnTo>
                <a:lnTo>
                  <a:pt x="741387" y="2898394"/>
                </a:lnTo>
                <a:lnTo>
                  <a:pt x="641388" y="2830957"/>
                </a:lnTo>
                <a:lnTo>
                  <a:pt x="547077" y="2756027"/>
                </a:lnTo>
                <a:lnTo>
                  <a:pt x="458851" y="2674366"/>
                </a:lnTo>
                <a:lnTo>
                  <a:pt x="377113" y="2586101"/>
                </a:lnTo>
                <a:lnTo>
                  <a:pt x="302259" y="2491740"/>
                </a:lnTo>
                <a:lnTo>
                  <a:pt x="234708" y="2391791"/>
                </a:lnTo>
                <a:lnTo>
                  <a:pt x="174866" y="2286508"/>
                </a:lnTo>
                <a:lnTo>
                  <a:pt x="123113" y="2176399"/>
                </a:lnTo>
                <a:lnTo>
                  <a:pt x="79870" y="2061718"/>
                </a:lnTo>
                <a:lnTo>
                  <a:pt x="45529" y="1942973"/>
                </a:lnTo>
                <a:lnTo>
                  <a:pt x="20510" y="1820672"/>
                </a:lnTo>
                <a:lnTo>
                  <a:pt x="5194" y="1695069"/>
                </a:lnTo>
                <a:lnTo>
                  <a:pt x="0" y="1566545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4875" y="3943350"/>
            <a:ext cx="180975" cy="190500"/>
          </a:xfrm>
          <a:custGeom>
            <a:avLst/>
            <a:gdLst/>
            <a:ahLst/>
            <a:cxnLst/>
            <a:rect l="l" t="t" r="r" b="b"/>
            <a:pathLst>
              <a:path w="180975" h="190500">
                <a:moveTo>
                  <a:pt x="84315" y="0"/>
                </a:moveTo>
                <a:lnTo>
                  <a:pt x="45338" y="12445"/>
                </a:lnTo>
                <a:lnTo>
                  <a:pt x="16116" y="40767"/>
                </a:lnTo>
                <a:lnTo>
                  <a:pt x="1092" y="80263"/>
                </a:lnTo>
                <a:lnTo>
                  <a:pt x="0" y="95123"/>
                </a:lnTo>
                <a:lnTo>
                  <a:pt x="317" y="103124"/>
                </a:lnTo>
                <a:lnTo>
                  <a:pt x="12611" y="143510"/>
                </a:lnTo>
                <a:lnTo>
                  <a:pt x="39839" y="173736"/>
                </a:lnTo>
                <a:lnTo>
                  <a:pt x="77927" y="189230"/>
                </a:lnTo>
                <a:lnTo>
                  <a:pt x="92341" y="190373"/>
                </a:lnTo>
                <a:lnTo>
                  <a:pt x="105486" y="189102"/>
                </a:lnTo>
                <a:lnTo>
                  <a:pt x="140703" y="173862"/>
                </a:lnTo>
                <a:lnTo>
                  <a:pt x="166662" y="143382"/>
                </a:lnTo>
                <a:lnTo>
                  <a:pt x="179628" y="100202"/>
                </a:lnTo>
                <a:lnTo>
                  <a:pt x="180416" y="83438"/>
                </a:lnTo>
                <a:lnTo>
                  <a:pt x="177800" y="69595"/>
                </a:lnTo>
                <a:lnTo>
                  <a:pt x="159194" y="33655"/>
                </a:lnTo>
                <a:lnTo>
                  <a:pt x="126974" y="9017"/>
                </a:lnTo>
                <a:lnTo>
                  <a:pt x="84315" y="0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90775" y="2295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342" y="0"/>
                </a:moveTo>
                <a:lnTo>
                  <a:pt x="30352" y="15112"/>
                </a:lnTo>
                <a:lnTo>
                  <a:pt x="5333" y="47751"/>
                </a:lnTo>
                <a:lnTo>
                  <a:pt x="0" y="75819"/>
                </a:lnTo>
                <a:lnTo>
                  <a:pt x="635" y="85725"/>
                </a:lnTo>
                <a:lnTo>
                  <a:pt x="16891" y="123189"/>
                </a:lnTo>
                <a:lnTo>
                  <a:pt x="50673" y="146938"/>
                </a:lnTo>
                <a:lnTo>
                  <a:pt x="80137" y="152019"/>
                </a:lnTo>
                <a:lnTo>
                  <a:pt x="93344" y="150240"/>
                </a:lnTo>
                <a:lnTo>
                  <a:pt x="127126" y="131699"/>
                </a:lnTo>
                <a:lnTo>
                  <a:pt x="147955" y="95630"/>
                </a:lnTo>
                <a:lnTo>
                  <a:pt x="152019" y="63246"/>
                </a:lnTo>
                <a:lnTo>
                  <a:pt x="148462" y="50164"/>
                </a:lnTo>
                <a:lnTo>
                  <a:pt x="124968" y="18034"/>
                </a:lnTo>
                <a:lnTo>
                  <a:pt x="85343" y="1142"/>
                </a:lnTo>
                <a:lnTo>
                  <a:pt x="6934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3475" y="2468994"/>
            <a:ext cx="1245870" cy="12731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4800" dirty="0">
                <a:solidFill>
                  <a:srgbClr val="2C4052"/>
                </a:solidFill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endParaRPr sz="4800">
              <a:latin typeface="微软雅黑" panose="020B0503020204020204" charset="-122"/>
              <a:cs typeface="微软雅黑" panose="020B0503020204020204" charset="-122"/>
            </a:endParaRPr>
          </a:p>
          <a:p>
            <a:pPr marL="31750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C</a:t>
            </a:r>
            <a:r>
              <a:rPr sz="18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ONT</a:t>
            </a:r>
            <a:r>
              <a:rPr sz="1800" dirty="0">
                <a:solidFill>
                  <a:srgbClr val="242424"/>
                </a:solidFill>
                <a:latin typeface="Segoe UI" panose="020B0502040204020203"/>
                <a:cs typeface="Segoe UI" panose="020B0502040204020203"/>
              </a:rPr>
              <a:t>ENTS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495550"/>
            <a:ext cx="104775" cy="1638300"/>
          </a:xfrm>
          <a:custGeom>
            <a:avLst/>
            <a:gdLst/>
            <a:ahLst/>
            <a:cxnLst/>
            <a:rect l="l" t="t" r="r" b="b"/>
            <a:pathLst>
              <a:path w="104775" h="1638300">
                <a:moveTo>
                  <a:pt x="0" y="1637919"/>
                </a:moveTo>
                <a:lnTo>
                  <a:pt x="104644" y="1637919"/>
                </a:lnTo>
                <a:lnTo>
                  <a:pt x="104644" y="0"/>
                </a:lnTo>
                <a:lnTo>
                  <a:pt x="0" y="0"/>
                </a:lnTo>
                <a:lnTo>
                  <a:pt x="0" y="1637919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组合 28"/>
          <p:cNvGrpSpPr/>
          <p:nvPr/>
        </p:nvGrpSpPr>
        <p:grpSpPr>
          <a:xfrm>
            <a:off x="3557016" y="957326"/>
            <a:ext cx="7181850" cy="781050"/>
            <a:chOff x="3557016" y="957326"/>
            <a:chExt cx="7181850" cy="781050"/>
          </a:xfrm>
        </p:grpSpPr>
        <p:sp>
          <p:nvSpPr>
            <p:cNvPr id="9" name="object 9"/>
            <p:cNvSpPr txBox="1"/>
            <p:nvPr/>
          </p:nvSpPr>
          <p:spPr>
            <a:xfrm>
              <a:off x="4880610" y="1232535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整体设计</a:t>
              </a:r>
              <a:endParaRPr lang="zh-CN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679190" y="1033145"/>
              <a:ext cx="64960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01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57016" y="957326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0" y="390271"/>
                  </a:moveTo>
                  <a:lnTo>
                    <a:pt x="4952" y="327025"/>
                  </a:lnTo>
                  <a:lnTo>
                    <a:pt x="19558" y="266953"/>
                  </a:lnTo>
                  <a:lnTo>
                    <a:pt x="42925" y="210947"/>
                  </a:lnTo>
                  <a:lnTo>
                    <a:pt x="74295" y="159765"/>
                  </a:lnTo>
                  <a:lnTo>
                    <a:pt x="112902" y="114300"/>
                  </a:lnTo>
                  <a:lnTo>
                    <a:pt x="157734" y="75311"/>
                  </a:lnTo>
                  <a:lnTo>
                    <a:pt x="208279" y="43561"/>
                  </a:lnTo>
                  <a:lnTo>
                    <a:pt x="263651" y="19812"/>
                  </a:lnTo>
                  <a:lnTo>
                    <a:pt x="322961" y="5079"/>
                  </a:lnTo>
                  <a:lnTo>
                    <a:pt x="385445" y="0"/>
                  </a:lnTo>
                  <a:lnTo>
                    <a:pt x="417068" y="1270"/>
                  </a:lnTo>
                  <a:lnTo>
                    <a:pt x="478027" y="11302"/>
                  </a:lnTo>
                  <a:lnTo>
                    <a:pt x="535432" y="30607"/>
                  </a:lnTo>
                  <a:lnTo>
                    <a:pt x="588518" y="58420"/>
                  </a:lnTo>
                  <a:lnTo>
                    <a:pt x="636270" y="93852"/>
                  </a:lnTo>
                  <a:lnTo>
                    <a:pt x="678179" y="136271"/>
                  </a:lnTo>
                  <a:lnTo>
                    <a:pt x="713232" y="184658"/>
                  </a:lnTo>
                  <a:lnTo>
                    <a:pt x="740663" y="238378"/>
                  </a:lnTo>
                  <a:lnTo>
                    <a:pt x="759713" y="296545"/>
                  </a:lnTo>
                  <a:lnTo>
                    <a:pt x="769620" y="358266"/>
                  </a:lnTo>
                  <a:lnTo>
                    <a:pt x="771016" y="390271"/>
                  </a:lnTo>
                  <a:lnTo>
                    <a:pt x="769620" y="422401"/>
                  </a:lnTo>
                  <a:lnTo>
                    <a:pt x="759713" y="484124"/>
                  </a:lnTo>
                  <a:lnTo>
                    <a:pt x="740663" y="542289"/>
                  </a:lnTo>
                  <a:lnTo>
                    <a:pt x="713232" y="596011"/>
                  </a:lnTo>
                  <a:lnTo>
                    <a:pt x="678179" y="644398"/>
                  </a:lnTo>
                  <a:lnTo>
                    <a:pt x="636270" y="686815"/>
                  </a:lnTo>
                  <a:lnTo>
                    <a:pt x="588518" y="722249"/>
                  </a:lnTo>
                  <a:lnTo>
                    <a:pt x="535432" y="750062"/>
                  </a:lnTo>
                  <a:lnTo>
                    <a:pt x="478027" y="769365"/>
                  </a:lnTo>
                  <a:lnTo>
                    <a:pt x="417068" y="779399"/>
                  </a:lnTo>
                  <a:lnTo>
                    <a:pt x="385445" y="780669"/>
                  </a:lnTo>
                  <a:lnTo>
                    <a:pt x="353822" y="779399"/>
                  </a:lnTo>
                  <a:lnTo>
                    <a:pt x="292862" y="769365"/>
                  </a:lnTo>
                  <a:lnTo>
                    <a:pt x="235458" y="750062"/>
                  </a:lnTo>
                  <a:lnTo>
                    <a:pt x="182372" y="722249"/>
                  </a:lnTo>
                  <a:lnTo>
                    <a:pt x="134620" y="686815"/>
                  </a:lnTo>
                  <a:lnTo>
                    <a:pt x="92710" y="644398"/>
                  </a:lnTo>
                  <a:lnTo>
                    <a:pt x="57658" y="596011"/>
                  </a:lnTo>
                  <a:lnTo>
                    <a:pt x="30225" y="542289"/>
                  </a:lnTo>
                  <a:lnTo>
                    <a:pt x="11175" y="484124"/>
                  </a:lnTo>
                  <a:lnTo>
                    <a:pt x="1270" y="422401"/>
                  </a:lnTo>
                  <a:lnTo>
                    <a:pt x="0" y="390271"/>
                  </a:lnTo>
                  <a:close/>
                </a:path>
              </a:pathLst>
            </a:custGeom>
            <a:ln w="2895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33216" y="1738376"/>
              <a:ext cx="7105650" cy="0"/>
            </a:xfrm>
            <a:custGeom>
              <a:avLst/>
              <a:gdLst/>
              <a:ahLst/>
              <a:cxnLst/>
              <a:rect l="l" t="t" r="r" b="b"/>
              <a:pathLst>
                <a:path w="7105650">
                  <a:moveTo>
                    <a:pt x="0" y="0"/>
                  </a:moveTo>
                  <a:lnTo>
                    <a:pt x="7105142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组合 29"/>
          <p:cNvGrpSpPr/>
          <p:nvPr/>
        </p:nvGrpSpPr>
        <p:grpSpPr>
          <a:xfrm>
            <a:off x="3557016" y="1923821"/>
            <a:ext cx="7181850" cy="781050"/>
            <a:chOff x="3557016" y="1947926"/>
            <a:chExt cx="7181850" cy="781050"/>
          </a:xfrm>
        </p:grpSpPr>
        <p:sp>
          <p:nvSpPr>
            <p:cNvPr id="13" name="object 13"/>
            <p:cNvSpPr txBox="1"/>
            <p:nvPr/>
          </p:nvSpPr>
          <p:spPr>
            <a:xfrm>
              <a:off x="4880610" y="2228215"/>
              <a:ext cx="490474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内部人员进出场景</a:t>
              </a:r>
              <a:endParaRPr lang="zh-CN" sz="2750" spc="2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688080" y="2020570"/>
              <a:ext cx="65087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02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557016" y="194792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79"/>
                  </a:lnTo>
                  <a:lnTo>
                    <a:pt x="75311" y="157861"/>
                  </a:lnTo>
                  <a:lnTo>
                    <a:pt x="114300" y="112902"/>
                  </a:lnTo>
                  <a:lnTo>
                    <a:pt x="159765" y="74295"/>
                  </a:lnTo>
                  <a:lnTo>
                    <a:pt x="210947" y="42925"/>
                  </a:lnTo>
                  <a:lnTo>
                    <a:pt x="266953" y="19558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8"/>
                  </a:lnTo>
                  <a:lnTo>
                    <a:pt x="644398" y="92710"/>
                  </a:lnTo>
                  <a:lnTo>
                    <a:pt x="686815" y="134620"/>
                  </a:lnTo>
                  <a:lnTo>
                    <a:pt x="722249" y="182372"/>
                  </a:lnTo>
                  <a:lnTo>
                    <a:pt x="750062" y="235458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5"/>
                  </a:lnTo>
                  <a:lnTo>
                    <a:pt x="769365" y="478282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2"/>
                  </a:lnTo>
                  <a:lnTo>
                    <a:pt x="1270" y="417195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2741" y="272897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组合 31"/>
          <p:cNvGrpSpPr/>
          <p:nvPr/>
        </p:nvGrpSpPr>
        <p:grpSpPr>
          <a:xfrm>
            <a:off x="3557016" y="3856811"/>
            <a:ext cx="7181850" cy="1163574"/>
            <a:chOff x="3557016" y="3900551"/>
            <a:chExt cx="7181850" cy="1163574"/>
          </a:xfrm>
        </p:grpSpPr>
        <p:sp>
          <p:nvSpPr>
            <p:cNvPr id="17" name="object 17"/>
            <p:cNvSpPr txBox="1"/>
            <p:nvPr/>
          </p:nvSpPr>
          <p:spPr>
            <a:xfrm>
              <a:off x="4880610" y="4184650"/>
              <a:ext cx="4396105" cy="879475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人员管理</a:t>
              </a:r>
              <a:r>
                <a:rPr lang="en-US" altLang="zh-CN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PC</a:t>
              </a:r>
              <a:r>
                <a:rPr lang="zh-CN" altLang="en-US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端</a:t>
              </a: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688080" y="3977005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4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57016" y="3900551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42741" y="4681601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组合 30"/>
          <p:cNvGrpSpPr/>
          <p:nvPr/>
        </p:nvGrpSpPr>
        <p:grpSpPr>
          <a:xfrm>
            <a:off x="3557016" y="2890316"/>
            <a:ext cx="7181850" cy="781050"/>
            <a:chOff x="3557016" y="2919476"/>
            <a:chExt cx="7181850" cy="781050"/>
          </a:xfrm>
        </p:grpSpPr>
        <p:sp>
          <p:nvSpPr>
            <p:cNvPr id="21" name="object 21"/>
            <p:cNvSpPr txBox="1"/>
            <p:nvPr/>
          </p:nvSpPr>
          <p:spPr>
            <a:xfrm>
              <a:off x="4880610" y="3198495"/>
              <a:ext cx="401066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外部人员进出</a:t>
              </a:r>
              <a:r>
                <a:rPr lang="zh-CN" altLang="en-US" sz="2750" spc="25" dirty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场景</a:t>
              </a:r>
              <a:endParaRPr lang="zh-CN" altLang="en-US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688080" y="2990850"/>
              <a:ext cx="77152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3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557016" y="291947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42741" y="370052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组合 32"/>
          <p:cNvGrpSpPr/>
          <p:nvPr/>
        </p:nvGrpSpPr>
        <p:grpSpPr>
          <a:xfrm>
            <a:off x="3557016" y="4823308"/>
            <a:ext cx="7181850" cy="781050"/>
            <a:chOff x="3557016" y="4823308"/>
            <a:chExt cx="7181850" cy="781050"/>
          </a:xfrm>
        </p:grpSpPr>
        <p:sp>
          <p:nvSpPr>
            <p:cNvPr id="25" name="object 17"/>
            <p:cNvSpPr txBox="1"/>
            <p:nvPr/>
          </p:nvSpPr>
          <p:spPr>
            <a:xfrm>
              <a:off x="4880610" y="5107407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 smtClean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设备方案</a:t>
              </a: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object 18"/>
            <p:cNvSpPr txBox="1"/>
            <p:nvPr/>
          </p:nvSpPr>
          <p:spPr>
            <a:xfrm>
              <a:off x="3688080" y="4899762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 smtClean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lang="en-US"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5</a:t>
              </a:r>
              <a:endParaRPr sz="3600" dirty="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7" name="object 19"/>
            <p:cNvSpPr/>
            <p:nvPr/>
          </p:nvSpPr>
          <p:spPr>
            <a:xfrm>
              <a:off x="3557016" y="4823308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0"/>
            <p:cNvSpPr/>
            <p:nvPr/>
          </p:nvSpPr>
          <p:spPr>
            <a:xfrm>
              <a:off x="3642741" y="5604358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sym typeface="+mn-ea"/>
              </a:rPr>
              <a:t>内部员工</a:t>
            </a:r>
            <a:r>
              <a:rPr lang="zh-CN" altLang="en-US" sz="3200" dirty="0">
                <a:sym typeface="+mn-ea"/>
              </a:rPr>
              <a:t>进出流程</a:t>
            </a:r>
            <a:endParaRPr lang="zh-CN" altLang="en-US" sz="32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05" y="4739277"/>
            <a:ext cx="1672590" cy="1159510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063625" y="4535805"/>
            <a:ext cx="23647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系统录入内部员工资料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）维护基础信息</a:t>
            </a: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）上传员工头像</a:t>
            </a: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）车牌号信息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3" name="IM 21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6140" y="2866390"/>
            <a:ext cx="1077595" cy="1273175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5137150" y="2062480"/>
            <a:ext cx="1492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内部车辆进出：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通过录入人员车辆信息，自动识别内部员工车牌号，识别后，自动抬杆。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147945" y="4460875"/>
            <a:ext cx="2260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内部人员进出：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过录入信息校验头像，识别后闸机自动放行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0448925" y="4139565"/>
            <a:ext cx="14922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进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出场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9774555" y="3314700"/>
            <a:ext cx="1143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687445" y="3580765"/>
            <a:ext cx="1143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5" y="3016885"/>
            <a:ext cx="2317115" cy="13563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8888" r="38125" b="22222"/>
          <a:stretch>
            <a:fillRect/>
          </a:stretch>
        </p:blipFill>
        <p:spPr>
          <a:xfrm>
            <a:off x="6640195" y="2258060"/>
            <a:ext cx="2051050" cy="14116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415" y="4369707"/>
            <a:ext cx="690245" cy="15684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34680" cy="570865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sym typeface="+mn-ea"/>
              </a:rPr>
              <a:t>内部</a:t>
            </a:r>
            <a:r>
              <a:rPr lang="zh-CN" altLang="en-US" sz="3200" dirty="0">
                <a:solidFill>
                  <a:schemeClr val="tx2"/>
                </a:solidFill>
                <a:sym typeface="+mn-ea"/>
              </a:rPr>
              <a:t>员工进出场景</a:t>
            </a:r>
            <a:endParaRPr lang="zh-CN" altLang="en-US" sz="3200" dirty="0">
              <a:solidFill>
                <a:schemeClr val="tx2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>
            <a:fillRect/>
          </a:stretch>
        </p:blipFill>
        <p:spPr>
          <a:xfrm>
            <a:off x="8785860" y="1747520"/>
            <a:ext cx="3153410" cy="3963670"/>
          </a:xfrm>
          <a:prstGeom prst="rect">
            <a:avLst/>
          </a:prstGeom>
        </p:spPr>
      </p:pic>
      <p:sp>
        <p:nvSpPr>
          <p:cNvPr id="22" name="TextBox 6"/>
          <p:cNvSpPr txBox="1"/>
          <p:nvPr/>
        </p:nvSpPr>
        <p:spPr>
          <a:xfrm>
            <a:off x="2667000" y="4191000"/>
            <a:ext cx="3319780" cy="1114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闸机通过识别人员头像核实内部员工信息后，自动开闸放行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133872"/>
            <a:ext cx="690245" cy="156845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019800" y="3162935"/>
            <a:ext cx="900430" cy="443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34680" cy="570865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sym typeface="+mn-ea"/>
              </a:rPr>
              <a:t>内部车辆</a:t>
            </a:r>
            <a:r>
              <a:rPr lang="zh-CN" altLang="en-US" sz="3200" dirty="0">
                <a:solidFill>
                  <a:schemeClr val="tx2"/>
                </a:solidFill>
                <a:sym typeface="+mn-ea"/>
              </a:rPr>
              <a:t>进出场景</a:t>
            </a:r>
            <a:endParaRPr lang="zh-CN" altLang="en-US" sz="3200" dirty="0">
              <a:solidFill>
                <a:schemeClr val="tx2"/>
              </a:solidFill>
              <a:sym typeface="+mn-ea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7110730" y="2420470"/>
            <a:ext cx="3350892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闸机识别车牌号，匹配系统中是否为内部车辆或有效的访客车辆信息，是被后进行抬杆放行。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8888" r="38125" b="22222"/>
          <a:stretch>
            <a:fillRect/>
          </a:stretch>
        </p:blipFill>
        <p:spPr>
          <a:xfrm>
            <a:off x="990600" y="2286134"/>
            <a:ext cx="4073574" cy="2803889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554345" y="3159760"/>
            <a:ext cx="106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462" y="2128901"/>
            <a:ext cx="2219960" cy="2219325"/>
          </a:xfrm>
          <a:custGeom>
            <a:avLst/>
            <a:gdLst/>
            <a:ahLst/>
            <a:cxnLst/>
            <a:rect l="l" t="t" r="r" b="b"/>
            <a:pathLst>
              <a:path w="2219960" h="2219325">
                <a:moveTo>
                  <a:pt x="0" y="1109599"/>
                </a:moveTo>
                <a:lnTo>
                  <a:pt x="3682" y="1018539"/>
                </a:lnTo>
                <a:lnTo>
                  <a:pt x="14528" y="929639"/>
                </a:lnTo>
                <a:lnTo>
                  <a:pt x="32245" y="842899"/>
                </a:lnTo>
                <a:lnTo>
                  <a:pt x="56565" y="758825"/>
                </a:lnTo>
                <a:lnTo>
                  <a:pt x="87198" y="677672"/>
                </a:lnTo>
                <a:lnTo>
                  <a:pt x="123863" y="599694"/>
                </a:lnTo>
                <a:lnTo>
                  <a:pt x="166255" y="525145"/>
                </a:lnTo>
                <a:lnTo>
                  <a:pt x="214096" y="454278"/>
                </a:lnTo>
                <a:lnTo>
                  <a:pt x="267119" y="387476"/>
                </a:lnTo>
                <a:lnTo>
                  <a:pt x="325018" y="324993"/>
                </a:lnTo>
                <a:lnTo>
                  <a:pt x="387502" y="267081"/>
                </a:lnTo>
                <a:lnTo>
                  <a:pt x="454317" y="213995"/>
                </a:lnTo>
                <a:lnTo>
                  <a:pt x="525144" y="166243"/>
                </a:lnTo>
                <a:lnTo>
                  <a:pt x="599706" y="123825"/>
                </a:lnTo>
                <a:lnTo>
                  <a:pt x="677735" y="87122"/>
                </a:lnTo>
                <a:lnTo>
                  <a:pt x="758888" y="56514"/>
                </a:lnTo>
                <a:lnTo>
                  <a:pt x="842962" y="32131"/>
                </a:lnTo>
                <a:lnTo>
                  <a:pt x="929703" y="14477"/>
                </a:lnTo>
                <a:lnTo>
                  <a:pt x="1018603" y="3556"/>
                </a:lnTo>
                <a:lnTo>
                  <a:pt x="1109662" y="0"/>
                </a:lnTo>
                <a:lnTo>
                  <a:pt x="1200721" y="3556"/>
                </a:lnTo>
                <a:lnTo>
                  <a:pt x="1289621" y="14477"/>
                </a:lnTo>
                <a:lnTo>
                  <a:pt x="1376362" y="32131"/>
                </a:lnTo>
                <a:lnTo>
                  <a:pt x="1460436" y="56514"/>
                </a:lnTo>
                <a:lnTo>
                  <a:pt x="1541589" y="87122"/>
                </a:lnTo>
                <a:lnTo>
                  <a:pt x="1619567" y="123825"/>
                </a:lnTo>
                <a:lnTo>
                  <a:pt x="1694116" y="166243"/>
                </a:lnTo>
                <a:lnTo>
                  <a:pt x="1764982" y="213995"/>
                </a:lnTo>
                <a:lnTo>
                  <a:pt x="1831784" y="267081"/>
                </a:lnTo>
                <a:lnTo>
                  <a:pt x="1894268" y="324993"/>
                </a:lnTo>
                <a:lnTo>
                  <a:pt x="1952180" y="387476"/>
                </a:lnTo>
                <a:lnTo>
                  <a:pt x="2005266" y="454278"/>
                </a:lnTo>
                <a:lnTo>
                  <a:pt x="2053018" y="525145"/>
                </a:lnTo>
                <a:lnTo>
                  <a:pt x="2095436" y="599694"/>
                </a:lnTo>
                <a:lnTo>
                  <a:pt x="2132139" y="677672"/>
                </a:lnTo>
                <a:lnTo>
                  <a:pt x="2162746" y="758825"/>
                </a:lnTo>
                <a:lnTo>
                  <a:pt x="2187130" y="842899"/>
                </a:lnTo>
                <a:lnTo>
                  <a:pt x="2204783" y="929639"/>
                </a:lnTo>
                <a:lnTo>
                  <a:pt x="2215705" y="1018539"/>
                </a:lnTo>
                <a:lnTo>
                  <a:pt x="2219388" y="1109599"/>
                </a:lnTo>
                <a:lnTo>
                  <a:pt x="2215705" y="1200658"/>
                </a:lnTo>
                <a:lnTo>
                  <a:pt x="2204783" y="1289558"/>
                </a:lnTo>
                <a:lnTo>
                  <a:pt x="2187130" y="1376299"/>
                </a:lnTo>
                <a:lnTo>
                  <a:pt x="2162746" y="1460373"/>
                </a:lnTo>
                <a:lnTo>
                  <a:pt x="2132139" y="1541526"/>
                </a:lnTo>
                <a:lnTo>
                  <a:pt x="2095436" y="1619504"/>
                </a:lnTo>
                <a:lnTo>
                  <a:pt x="2053018" y="1694053"/>
                </a:lnTo>
                <a:lnTo>
                  <a:pt x="2005266" y="1764919"/>
                </a:lnTo>
                <a:lnTo>
                  <a:pt x="1952180" y="1831721"/>
                </a:lnTo>
                <a:lnTo>
                  <a:pt x="1894268" y="1894205"/>
                </a:lnTo>
                <a:lnTo>
                  <a:pt x="1831784" y="1952117"/>
                </a:lnTo>
                <a:lnTo>
                  <a:pt x="1764982" y="2005203"/>
                </a:lnTo>
                <a:lnTo>
                  <a:pt x="1694116" y="2052955"/>
                </a:lnTo>
                <a:lnTo>
                  <a:pt x="1619567" y="2095373"/>
                </a:lnTo>
                <a:lnTo>
                  <a:pt x="1541589" y="2132076"/>
                </a:lnTo>
                <a:lnTo>
                  <a:pt x="1460436" y="2162683"/>
                </a:lnTo>
                <a:lnTo>
                  <a:pt x="1376362" y="2187067"/>
                </a:lnTo>
                <a:lnTo>
                  <a:pt x="1289621" y="2204720"/>
                </a:lnTo>
                <a:lnTo>
                  <a:pt x="1200721" y="2215642"/>
                </a:lnTo>
                <a:lnTo>
                  <a:pt x="1109662" y="2219198"/>
                </a:lnTo>
                <a:lnTo>
                  <a:pt x="1018603" y="2215642"/>
                </a:lnTo>
                <a:lnTo>
                  <a:pt x="929703" y="2204720"/>
                </a:lnTo>
                <a:lnTo>
                  <a:pt x="842962" y="2187067"/>
                </a:lnTo>
                <a:lnTo>
                  <a:pt x="758888" y="2162683"/>
                </a:lnTo>
                <a:lnTo>
                  <a:pt x="677735" y="2132076"/>
                </a:lnTo>
                <a:lnTo>
                  <a:pt x="599706" y="2095373"/>
                </a:lnTo>
                <a:lnTo>
                  <a:pt x="525144" y="2052955"/>
                </a:lnTo>
                <a:lnTo>
                  <a:pt x="454317" y="2005203"/>
                </a:lnTo>
                <a:lnTo>
                  <a:pt x="387502" y="1952117"/>
                </a:lnTo>
                <a:lnTo>
                  <a:pt x="325018" y="1894205"/>
                </a:lnTo>
                <a:lnTo>
                  <a:pt x="267119" y="1831721"/>
                </a:lnTo>
                <a:lnTo>
                  <a:pt x="214096" y="1764919"/>
                </a:lnTo>
                <a:lnTo>
                  <a:pt x="166255" y="1694053"/>
                </a:lnTo>
                <a:lnTo>
                  <a:pt x="123863" y="1619504"/>
                </a:lnTo>
                <a:lnTo>
                  <a:pt x="87198" y="1541526"/>
                </a:lnTo>
                <a:lnTo>
                  <a:pt x="56565" y="1460373"/>
                </a:lnTo>
                <a:lnTo>
                  <a:pt x="32245" y="1376299"/>
                </a:lnTo>
                <a:lnTo>
                  <a:pt x="14528" y="1289558"/>
                </a:lnTo>
                <a:lnTo>
                  <a:pt x="3682" y="1200658"/>
                </a:lnTo>
                <a:lnTo>
                  <a:pt x="0" y="1109599"/>
                </a:lnTo>
                <a:close/>
              </a:path>
            </a:pathLst>
          </a:custGeom>
          <a:ln w="12192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0062" y="1976501"/>
            <a:ext cx="2524125" cy="2533650"/>
          </a:xfrm>
          <a:custGeom>
            <a:avLst/>
            <a:gdLst/>
            <a:ahLst/>
            <a:cxnLst/>
            <a:rect l="l" t="t" r="r" b="b"/>
            <a:pathLst>
              <a:path w="2524125" h="2533650">
                <a:moveTo>
                  <a:pt x="0" y="1266571"/>
                </a:moveTo>
                <a:lnTo>
                  <a:pt x="4178" y="1162685"/>
                </a:lnTo>
                <a:lnTo>
                  <a:pt x="16509" y="1061085"/>
                </a:lnTo>
                <a:lnTo>
                  <a:pt x="36677" y="962151"/>
                </a:lnTo>
                <a:lnTo>
                  <a:pt x="64325" y="866266"/>
                </a:lnTo>
                <a:lnTo>
                  <a:pt x="99161" y="773557"/>
                </a:lnTo>
                <a:lnTo>
                  <a:pt x="140843" y="684529"/>
                </a:lnTo>
                <a:lnTo>
                  <a:pt x="189052" y="599313"/>
                </a:lnTo>
                <a:lnTo>
                  <a:pt x="243471" y="518540"/>
                </a:lnTo>
                <a:lnTo>
                  <a:pt x="303758" y="442213"/>
                </a:lnTo>
                <a:lnTo>
                  <a:pt x="369595" y="370966"/>
                </a:lnTo>
                <a:lnTo>
                  <a:pt x="440651" y="304800"/>
                </a:lnTo>
                <a:lnTo>
                  <a:pt x="516623" y="244348"/>
                </a:lnTo>
                <a:lnTo>
                  <a:pt x="597166" y="189737"/>
                </a:lnTo>
                <a:lnTo>
                  <a:pt x="681964" y="141350"/>
                </a:lnTo>
                <a:lnTo>
                  <a:pt x="770699" y="99440"/>
                </a:lnTo>
                <a:lnTo>
                  <a:pt x="863028" y="64515"/>
                </a:lnTo>
                <a:lnTo>
                  <a:pt x="958659" y="36702"/>
                </a:lnTo>
                <a:lnTo>
                  <a:pt x="1057211" y="16510"/>
                </a:lnTo>
                <a:lnTo>
                  <a:pt x="1158430" y="4190"/>
                </a:lnTo>
                <a:lnTo>
                  <a:pt x="1261935" y="0"/>
                </a:lnTo>
                <a:lnTo>
                  <a:pt x="1365313" y="4190"/>
                </a:lnTo>
                <a:lnTo>
                  <a:pt x="1466532" y="16510"/>
                </a:lnTo>
                <a:lnTo>
                  <a:pt x="1565084" y="36702"/>
                </a:lnTo>
                <a:lnTo>
                  <a:pt x="1660715" y="64515"/>
                </a:lnTo>
                <a:lnTo>
                  <a:pt x="1753044" y="99440"/>
                </a:lnTo>
                <a:lnTo>
                  <a:pt x="1841817" y="141350"/>
                </a:lnTo>
                <a:lnTo>
                  <a:pt x="1926526" y="189737"/>
                </a:lnTo>
                <a:lnTo>
                  <a:pt x="2007171" y="244348"/>
                </a:lnTo>
                <a:lnTo>
                  <a:pt x="2083117" y="304800"/>
                </a:lnTo>
                <a:lnTo>
                  <a:pt x="2154110" y="370966"/>
                </a:lnTo>
                <a:lnTo>
                  <a:pt x="2220023" y="442213"/>
                </a:lnTo>
                <a:lnTo>
                  <a:pt x="2280221" y="518540"/>
                </a:lnTo>
                <a:lnTo>
                  <a:pt x="2334704" y="599313"/>
                </a:lnTo>
                <a:lnTo>
                  <a:pt x="2382837" y="684529"/>
                </a:lnTo>
                <a:lnTo>
                  <a:pt x="2424620" y="773557"/>
                </a:lnTo>
                <a:lnTo>
                  <a:pt x="2459418" y="866266"/>
                </a:lnTo>
                <a:lnTo>
                  <a:pt x="2487104" y="962151"/>
                </a:lnTo>
                <a:lnTo>
                  <a:pt x="2507170" y="1061085"/>
                </a:lnTo>
                <a:lnTo>
                  <a:pt x="2519616" y="1162685"/>
                </a:lnTo>
                <a:lnTo>
                  <a:pt x="2523807" y="1266571"/>
                </a:lnTo>
                <a:lnTo>
                  <a:pt x="2519616" y="1370457"/>
                </a:lnTo>
                <a:lnTo>
                  <a:pt x="2507170" y="1472057"/>
                </a:lnTo>
                <a:lnTo>
                  <a:pt x="2487104" y="1570989"/>
                </a:lnTo>
                <a:lnTo>
                  <a:pt x="2459418" y="1666875"/>
                </a:lnTo>
                <a:lnTo>
                  <a:pt x="2424620" y="1759585"/>
                </a:lnTo>
                <a:lnTo>
                  <a:pt x="2382837" y="1848612"/>
                </a:lnTo>
                <a:lnTo>
                  <a:pt x="2334704" y="1933829"/>
                </a:lnTo>
                <a:lnTo>
                  <a:pt x="2280221" y="2014601"/>
                </a:lnTo>
                <a:lnTo>
                  <a:pt x="2220023" y="2090928"/>
                </a:lnTo>
                <a:lnTo>
                  <a:pt x="2154110" y="2162175"/>
                </a:lnTo>
                <a:lnTo>
                  <a:pt x="2083117" y="2228342"/>
                </a:lnTo>
                <a:lnTo>
                  <a:pt x="2007171" y="2288794"/>
                </a:lnTo>
                <a:lnTo>
                  <a:pt x="1926526" y="2343404"/>
                </a:lnTo>
                <a:lnTo>
                  <a:pt x="1841817" y="2391791"/>
                </a:lnTo>
                <a:lnTo>
                  <a:pt x="1753044" y="2433701"/>
                </a:lnTo>
                <a:lnTo>
                  <a:pt x="1660715" y="2468626"/>
                </a:lnTo>
                <a:lnTo>
                  <a:pt x="1565084" y="2496439"/>
                </a:lnTo>
                <a:lnTo>
                  <a:pt x="1466532" y="2516632"/>
                </a:lnTo>
                <a:lnTo>
                  <a:pt x="1365313" y="2528951"/>
                </a:lnTo>
                <a:lnTo>
                  <a:pt x="1261935" y="2533142"/>
                </a:lnTo>
                <a:lnTo>
                  <a:pt x="1158430" y="2528951"/>
                </a:lnTo>
                <a:lnTo>
                  <a:pt x="1057211" y="2516632"/>
                </a:lnTo>
                <a:lnTo>
                  <a:pt x="958659" y="2496439"/>
                </a:lnTo>
                <a:lnTo>
                  <a:pt x="863028" y="2468626"/>
                </a:lnTo>
                <a:lnTo>
                  <a:pt x="770699" y="2433701"/>
                </a:lnTo>
                <a:lnTo>
                  <a:pt x="681964" y="2391791"/>
                </a:lnTo>
                <a:lnTo>
                  <a:pt x="597166" y="2343404"/>
                </a:lnTo>
                <a:lnTo>
                  <a:pt x="516623" y="2288794"/>
                </a:lnTo>
                <a:lnTo>
                  <a:pt x="440651" y="2228342"/>
                </a:lnTo>
                <a:lnTo>
                  <a:pt x="369595" y="2162175"/>
                </a:lnTo>
                <a:lnTo>
                  <a:pt x="303758" y="2090928"/>
                </a:lnTo>
                <a:lnTo>
                  <a:pt x="243471" y="2014601"/>
                </a:lnTo>
                <a:lnTo>
                  <a:pt x="189052" y="1933829"/>
                </a:lnTo>
                <a:lnTo>
                  <a:pt x="140843" y="1848612"/>
                </a:lnTo>
                <a:lnTo>
                  <a:pt x="99161" y="1759585"/>
                </a:lnTo>
                <a:lnTo>
                  <a:pt x="64325" y="1666875"/>
                </a:lnTo>
                <a:lnTo>
                  <a:pt x="36677" y="1570989"/>
                </a:lnTo>
                <a:lnTo>
                  <a:pt x="16509" y="1472057"/>
                </a:lnTo>
                <a:lnTo>
                  <a:pt x="4178" y="1370457"/>
                </a:lnTo>
                <a:lnTo>
                  <a:pt x="0" y="1266571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5262" y="1671701"/>
            <a:ext cx="3133725" cy="3133725"/>
          </a:xfrm>
          <a:custGeom>
            <a:avLst/>
            <a:gdLst/>
            <a:ahLst/>
            <a:cxnLst/>
            <a:rect l="l" t="t" r="r" b="b"/>
            <a:pathLst>
              <a:path w="3133725" h="3133725">
                <a:moveTo>
                  <a:pt x="0" y="1566545"/>
                </a:moveTo>
                <a:lnTo>
                  <a:pt x="5194" y="1438021"/>
                </a:lnTo>
                <a:lnTo>
                  <a:pt x="20510" y="1312418"/>
                </a:lnTo>
                <a:lnTo>
                  <a:pt x="45529" y="1190116"/>
                </a:lnTo>
                <a:lnTo>
                  <a:pt x="79870" y="1071372"/>
                </a:lnTo>
                <a:lnTo>
                  <a:pt x="123113" y="956690"/>
                </a:lnTo>
                <a:lnTo>
                  <a:pt x="174866" y="846582"/>
                </a:lnTo>
                <a:lnTo>
                  <a:pt x="234708" y="741299"/>
                </a:lnTo>
                <a:lnTo>
                  <a:pt x="302259" y="641350"/>
                </a:lnTo>
                <a:lnTo>
                  <a:pt x="377113" y="546988"/>
                </a:lnTo>
                <a:lnTo>
                  <a:pt x="458851" y="458724"/>
                </a:lnTo>
                <a:lnTo>
                  <a:pt x="547077" y="377063"/>
                </a:lnTo>
                <a:lnTo>
                  <a:pt x="641388" y="302133"/>
                </a:lnTo>
                <a:lnTo>
                  <a:pt x="741387" y="234696"/>
                </a:lnTo>
                <a:lnTo>
                  <a:pt x="846658" y="174751"/>
                </a:lnTo>
                <a:lnTo>
                  <a:pt x="956818" y="123062"/>
                </a:lnTo>
                <a:lnTo>
                  <a:pt x="1071435" y="79756"/>
                </a:lnTo>
                <a:lnTo>
                  <a:pt x="1190180" y="45465"/>
                </a:lnTo>
                <a:lnTo>
                  <a:pt x="1312481" y="20447"/>
                </a:lnTo>
                <a:lnTo>
                  <a:pt x="1438084" y="5079"/>
                </a:lnTo>
                <a:lnTo>
                  <a:pt x="1566608" y="0"/>
                </a:lnTo>
                <a:lnTo>
                  <a:pt x="1695132" y="5079"/>
                </a:lnTo>
                <a:lnTo>
                  <a:pt x="1820735" y="20447"/>
                </a:lnTo>
                <a:lnTo>
                  <a:pt x="1943036" y="45465"/>
                </a:lnTo>
                <a:lnTo>
                  <a:pt x="2061781" y="79756"/>
                </a:lnTo>
                <a:lnTo>
                  <a:pt x="2176462" y="123062"/>
                </a:lnTo>
                <a:lnTo>
                  <a:pt x="2286571" y="174751"/>
                </a:lnTo>
                <a:lnTo>
                  <a:pt x="2391854" y="234696"/>
                </a:lnTo>
                <a:lnTo>
                  <a:pt x="2491803" y="302133"/>
                </a:lnTo>
                <a:lnTo>
                  <a:pt x="2586164" y="377063"/>
                </a:lnTo>
                <a:lnTo>
                  <a:pt x="2674429" y="458724"/>
                </a:lnTo>
                <a:lnTo>
                  <a:pt x="2756090" y="546988"/>
                </a:lnTo>
                <a:lnTo>
                  <a:pt x="2831020" y="641350"/>
                </a:lnTo>
                <a:lnTo>
                  <a:pt x="2898457" y="741299"/>
                </a:lnTo>
                <a:lnTo>
                  <a:pt x="2958401" y="846582"/>
                </a:lnTo>
                <a:lnTo>
                  <a:pt x="3010090" y="956690"/>
                </a:lnTo>
                <a:lnTo>
                  <a:pt x="3053397" y="1071372"/>
                </a:lnTo>
                <a:lnTo>
                  <a:pt x="3087687" y="1190116"/>
                </a:lnTo>
                <a:lnTo>
                  <a:pt x="3112706" y="1312418"/>
                </a:lnTo>
                <a:lnTo>
                  <a:pt x="3128073" y="1438021"/>
                </a:lnTo>
                <a:lnTo>
                  <a:pt x="3133153" y="1566545"/>
                </a:lnTo>
                <a:lnTo>
                  <a:pt x="3128073" y="1695069"/>
                </a:lnTo>
                <a:lnTo>
                  <a:pt x="3112706" y="1820672"/>
                </a:lnTo>
                <a:lnTo>
                  <a:pt x="3087687" y="1942973"/>
                </a:lnTo>
                <a:lnTo>
                  <a:pt x="3053397" y="2061718"/>
                </a:lnTo>
                <a:lnTo>
                  <a:pt x="3010090" y="2176399"/>
                </a:lnTo>
                <a:lnTo>
                  <a:pt x="2958401" y="2286508"/>
                </a:lnTo>
                <a:lnTo>
                  <a:pt x="2898457" y="2391791"/>
                </a:lnTo>
                <a:lnTo>
                  <a:pt x="2831020" y="2491740"/>
                </a:lnTo>
                <a:lnTo>
                  <a:pt x="2756090" y="2586101"/>
                </a:lnTo>
                <a:lnTo>
                  <a:pt x="2674429" y="2674366"/>
                </a:lnTo>
                <a:lnTo>
                  <a:pt x="2586164" y="2756027"/>
                </a:lnTo>
                <a:lnTo>
                  <a:pt x="2491803" y="2830957"/>
                </a:lnTo>
                <a:lnTo>
                  <a:pt x="2391854" y="2898394"/>
                </a:lnTo>
                <a:lnTo>
                  <a:pt x="2286571" y="2958338"/>
                </a:lnTo>
                <a:lnTo>
                  <a:pt x="2176462" y="3010027"/>
                </a:lnTo>
                <a:lnTo>
                  <a:pt x="2061781" y="3053334"/>
                </a:lnTo>
                <a:lnTo>
                  <a:pt x="1943036" y="3087624"/>
                </a:lnTo>
                <a:lnTo>
                  <a:pt x="1820735" y="3112643"/>
                </a:lnTo>
                <a:lnTo>
                  <a:pt x="1695132" y="3128010"/>
                </a:lnTo>
                <a:lnTo>
                  <a:pt x="1566608" y="3133217"/>
                </a:lnTo>
                <a:lnTo>
                  <a:pt x="1438084" y="3128010"/>
                </a:lnTo>
                <a:lnTo>
                  <a:pt x="1312481" y="3112643"/>
                </a:lnTo>
                <a:lnTo>
                  <a:pt x="1190180" y="3087624"/>
                </a:lnTo>
                <a:lnTo>
                  <a:pt x="1071435" y="3053334"/>
                </a:lnTo>
                <a:lnTo>
                  <a:pt x="956818" y="3010027"/>
                </a:lnTo>
                <a:lnTo>
                  <a:pt x="846658" y="2958338"/>
                </a:lnTo>
                <a:lnTo>
                  <a:pt x="741387" y="2898394"/>
                </a:lnTo>
                <a:lnTo>
                  <a:pt x="641388" y="2830957"/>
                </a:lnTo>
                <a:lnTo>
                  <a:pt x="547077" y="2756027"/>
                </a:lnTo>
                <a:lnTo>
                  <a:pt x="458851" y="2674366"/>
                </a:lnTo>
                <a:lnTo>
                  <a:pt x="377113" y="2586101"/>
                </a:lnTo>
                <a:lnTo>
                  <a:pt x="302259" y="2491740"/>
                </a:lnTo>
                <a:lnTo>
                  <a:pt x="234708" y="2391791"/>
                </a:lnTo>
                <a:lnTo>
                  <a:pt x="174866" y="2286508"/>
                </a:lnTo>
                <a:lnTo>
                  <a:pt x="123113" y="2176399"/>
                </a:lnTo>
                <a:lnTo>
                  <a:pt x="79870" y="2061718"/>
                </a:lnTo>
                <a:lnTo>
                  <a:pt x="45529" y="1942973"/>
                </a:lnTo>
                <a:lnTo>
                  <a:pt x="20510" y="1820672"/>
                </a:lnTo>
                <a:lnTo>
                  <a:pt x="5194" y="1695069"/>
                </a:lnTo>
                <a:lnTo>
                  <a:pt x="0" y="1566545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4875" y="3943350"/>
            <a:ext cx="180975" cy="190500"/>
          </a:xfrm>
          <a:custGeom>
            <a:avLst/>
            <a:gdLst/>
            <a:ahLst/>
            <a:cxnLst/>
            <a:rect l="l" t="t" r="r" b="b"/>
            <a:pathLst>
              <a:path w="180975" h="190500">
                <a:moveTo>
                  <a:pt x="84315" y="0"/>
                </a:moveTo>
                <a:lnTo>
                  <a:pt x="45338" y="12445"/>
                </a:lnTo>
                <a:lnTo>
                  <a:pt x="16116" y="40767"/>
                </a:lnTo>
                <a:lnTo>
                  <a:pt x="1092" y="80263"/>
                </a:lnTo>
                <a:lnTo>
                  <a:pt x="0" y="95123"/>
                </a:lnTo>
                <a:lnTo>
                  <a:pt x="317" y="103124"/>
                </a:lnTo>
                <a:lnTo>
                  <a:pt x="12611" y="143510"/>
                </a:lnTo>
                <a:lnTo>
                  <a:pt x="39839" y="173736"/>
                </a:lnTo>
                <a:lnTo>
                  <a:pt x="77927" y="189230"/>
                </a:lnTo>
                <a:lnTo>
                  <a:pt x="92341" y="190373"/>
                </a:lnTo>
                <a:lnTo>
                  <a:pt x="105486" y="189102"/>
                </a:lnTo>
                <a:lnTo>
                  <a:pt x="140703" y="173862"/>
                </a:lnTo>
                <a:lnTo>
                  <a:pt x="166662" y="143382"/>
                </a:lnTo>
                <a:lnTo>
                  <a:pt x="179628" y="100202"/>
                </a:lnTo>
                <a:lnTo>
                  <a:pt x="180416" y="83438"/>
                </a:lnTo>
                <a:lnTo>
                  <a:pt x="177800" y="69595"/>
                </a:lnTo>
                <a:lnTo>
                  <a:pt x="159194" y="33655"/>
                </a:lnTo>
                <a:lnTo>
                  <a:pt x="126974" y="9017"/>
                </a:lnTo>
                <a:lnTo>
                  <a:pt x="84315" y="0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90775" y="2295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342" y="0"/>
                </a:moveTo>
                <a:lnTo>
                  <a:pt x="30352" y="15112"/>
                </a:lnTo>
                <a:lnTo>
                  <a:pt x="5333" y="47751"/>
                </a:lnTo>
                <a:lnTo>
                  <a:pt x="0" y="75819"/>
                </a:lnTo>
                <a:lnTo>
                  <a:pt x="635" y="85725"/>
                </a:lnTo>
                <a:lnTo>
                  <a:pt x="16891" y="123189"/>
                </a:lnTo>
                <a:lnTo>
                  <a:pt x="50673" y="146938"/>
                </a:lnTo>
                <a:lnTo>
                  <a:pt x="80137" y="152019"/>
                </a:lnTo>
                <a:lnTo>
                  <a:pt x="93344" y="150240"/>
                </a:lnTo>
                <a:lnTo>
                  <a:pt x="127126" y="131699"/>
                </a:lnTo>
                <a:lnTo>
                  <a:pt x="147955" y="95630"/>
                </a:lnTo>
                <a:lnTo>
                  <a:pt x="152019" y="63246"/>
                </a:lnTo>
                <a:lnTo>
                  <a:pt x="148462" y="50164"/>
                </a:lnTo>
                <a:lnTo>
                  <a:pt x="124968" y="18034"/>
                </a:lnTo>
                <a:lnTo>
                  <a:pt x="85343" y="1142"/>
                </a:lnTo>
                <a:lnTo>
                  <a:pt x="6934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3475" y="2468994"/>
            <a:ext cx="1245870" cy="12731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4800" dirty="0">
                <a:solidFill>
                  <a:srgbClr val="2C4052"/>
                </a:solidFill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endParaRPr sz="4800">
              <a:latin typeface="微软雅黑" panose="020B0503020204020204" charset="-122"/>
              <a:cs typeface="微软雅黑" panose="020B0503020204020204" charset="-122"/>
            </a:endParaRPr>
          </a:p>
          <a:p>
            <a:pPr marL="31750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C</a:t>
            </a:r>
            <a:r>
              <a:rPr sz="18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ONT</a:t>
            </a:r>
            <a:r>
              <a:rPr sz="1800" dirty="0">
                <a:solidFill>
                  <a:srgbClr val="242424"/>
                </a:solidFill>
                <a:latin typeface="Segoe UI" panose="020B0502040204020203"/>
                <a:cs typeface="Segoe UI" panose="020B0502040204020203"/>
              </a:rPr>
              <a:t>ENTS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495550"/>
            <a:ext cx="104775" cy="1638300"/>
          </a:xfrm>
          <a:custGeom>
            <a:avLst/>
            <a:gdLst/>
            <a:ahLst/>
            <a:cxnLst/>
            <a:rect l="l" t="t" r="r" b="b"/>
            <a:pathLst>
              <a:path w="104775" h="1638300">
                <a:moveTo>
                  <a:pt x="0" y="1637919"/>
                </a:moveTo>
                <a:lnTo>
                  <a:pt x="104644" y="1637919"/>
                </a:lnTo>
                <a:lnTo>
                  <a:pt x="104644" y="0"/>
                </a:lnTo>
                <a:lnTo>
                  <a:pt x="0" y="0"/>
                </a:lnTo>
                <a:lnTo>
                  <a:pt x="0" y="1637919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组合 28"/>
          <p:cNvGrpSpPr/>
          <p:nvPr/>
        </p:nvGrpSpPr>
        <p:grpSpPr>
          <a:xfrm>
            <a:off x="3557016" y="957326"/>
            <a:ext cx="7181850" cy="781050"/>
            <a:chOff x="3557016" y="957326"/>
            <a:chExt cx="7181850" cy="781050"/>
          </a:xfrm>
        </p:grpSpPr>
        <p:sp>
          <p:nvSpPr>
            <p:cNvPr id="9" name="object 9"/>
            <p:cNvSpPr txBox="1"/>
            <p:nvPr/>
          </p:nvSpPr>
          <p:spPr>
            <a:xfrm>
              <a:off x="4880610" y="1232535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整体设计</a:t>
              </a:r>
              <a:endParaRPr lang="zh-CN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679190" y="1033145"/>
              <a:ext cx="64960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01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57016" y="957326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0" y="390271"/>
                  </a:moveTo>
                  <a:lnTo>
                    <a:pt x="4952" y="327025"/>
                  </a:lnTo>
                  <a:lnTo>
                    <a:pt x="19558" y="266953"/>
                  </a:lnTo>
                  <a:lnTo>
                    <a:pt x="42925" y="210947"/>
                  </a:lnTo>
                  <a:lnTo>
                    <a:pt x="74295" y="159765"/>
                  </a:lnTo>
                  <a:lnTo>
                    <a:pt x="112902" y="114300"/>
                  </a:lnTo>
                  <a:lnTo>
                    <a:pt x="157734" y="75311"/>
                  </a:lnTo>
                  <a:lnTo>
                    <a:pt x="208279" y="43561"/>
                  </a:lnTo>
                  <a:lnTo>
                    <a:pt x="263651" y="19812"/>
                  </a:lnTo>
                  <a:lnTo>
                    <a:pt x="322961" y="5079"/>
                  </a:lnTo>
                  <a:lnTo>
                    <a:pt x="385445" y="0"/>
                  </a:lnTo>
                  <a:lnTo>
                    <a:pt x="417068" y="1270"/>
                  </a:lnTo>
                  <a:lnTo>
                    <a:pt x="478027" y="11302"/>
                  </a:lnTo>
                  <a:lnTo>
                    <a:pt x="535432" y="30607"/>
                  </a:lnTo>
                  <a:lnTo>
                    <a:pt x="588518" y="58420"/>
                  </a:lnTo>
                  <a:lnTo>
                    <a:pt x="636270" y="93852"/>
                  </a:lnTo>
                  <a:lnTo>
                    <a:pt x="678179" y="136271"/>
                  </a:lnTo>
                  <a:lnTo>
                    <a:pt x="713232" y="184658"/>
                  </a:lnTo>
                  <a:lnTo>
                    <a:pt x="740663" y="238378"/>
                  </a:lnTo>
                  <a:lnTo>
                    <a:pt x="759713" y="296545"/>
                  </a:lnTo>
                  <a:lnTo>
                    <a:pt x="769620" y="358266"/>
                  </a:lnTo>
                  <a:lnTo>
                    <a:pt x="771016" y="390271"/>
                  </a:lnTo>
                  <a:lnTo>
                    <a:pt x="769620" y="422401"/>
                  </a:lnTo>
                  <a:lnTo>
                    <a:pt x="759713" y="484124"/>
                  </a:lnTo>
                  <a:lnTo>
                    <a:pt x="740663" y="542289"/>
                  </a:lnTo>
                  <a:lnTo>
                    <a:pt x="713232" y="596011"/>
                  </a:lnTo>
                  <a:lnTo>
                    <a:pt x="678179" y="644398"/>
                  </a:lnTo>
                  <a:lnTo>
                    <a:pt x="636270" y="686815"/>
                  </a:lnTo>
                  <a:lnTo>
                    <a:pt x="588518" y="722249"/>
                  </a:lnTo>
                  <a:lnTo>
                    <a:pt x="535432" y="750062"/>
                  </a:lnTo>
                  <a:lnTo>
                    <a:pt x="478027" y="769365"/>
                  </a:lnTo>
                  <a:lnTo>
                    <a:pt x="417068" y="779399"/>
                  </a:lnTo>
                  <a:lnTo>
                    <a:pt x="385445" y="780669"/>
                  </a:lnTo>
                  <a:lnTo>
                    <a:pt x="353822" y="779399"/>
                  </a:lnTo>
                  <a:lnTo>
                    <a:pt x="292862" y="769365"/>
                  </a:lnTo>
                  <a:lnTo>
                    <a:pt x="235458" y="750062"/>
                  </a:lnTo>
                  <a:lnTo>
                    <a:pt x="182372" y="722249"/>
                  </a:lnTo>
                  <a:lnTo>
                    <a:pt x="134620" y="686815"/>
                  </a:lnTo>
                  <a:lnTo>
                    <a:pt x="92710" y="644398"/>
                  </a:lnTo>
                  <a:lnTo>
                    <a:pt x="57658" y="596011"/>
                  </a:lnTo>
                  <a:lnTo>
                    <a:pt x="30225" y="542289"/>
                  </a:lnTo>
                  <a:lnTo>
                    <a:pt x="11175" y="484124"/>
                  </a:lnTo>
                  <a:lnTo>
                    <a:pt x="1270" y="422401"/>
                  </a:lnTo>
                  <a:lnTo>
                    <a:pt x="0" y="390271"/>
                  </a:lnTo>
                  <a:close/>
                </a:path>
              </a:pathLst>
            </a:custGeom>
            <a:ln w="2895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33216" y="1738376"/>
              <a:ext cx="7105650" cy="0"/>
            </a:xfrm>
            <a:custGeom>
              <a:avLst/>
              <a:gdLst/>
              <a:ahLst/>
              <a:cxnLst/>
              <a:rect l="l" t="t" r="r" b="b"/>
              <a:pathLst>
                <a:path w="7105650">
                  <a:moveTo>
                    <a:pt x="0" y="0"/>
                  </a:moveTo>
                  <a:lnTo>
                    <a:pt x="7105142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组合 29"/>
          <p:cNvGrpSpPr/>
          <p:nvPr/>
        </p:nvGrpSpPr>
        <p:grpSpPr>
          <a:xfrm>
            <a:off x="3557016" y="1923821"/>
            <a:ext cx="7181850" cy="781050"/>
            <a:chOff x="3557016" y="1947926"/>
            <a:chExt cx="7181850" cy="781050"/>
          </a:xfrm>
        </p:grpSpPr>
        <p:sp>
          <p:nvSpPr>
            <p:cNvPr id="13" name="object 13"/>
            <p:cNvSpPr txBox="1"/>
            <p:nvPr/>
          </p:nvSpPr>
          <p:spPr>
            <a:xfrm>
              <a:off x="4880610" y="2228215"/>
              <a:ext cx="490474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内部人员进出场景</a:t>
              </a:r>
              <a:endParaRPr lang="zh-CN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688080" y="2020570"/>
              <a:ext cx="65087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02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557016" y="194792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79"/>
                  </a:lnTo>
                  <a:lnTo>
                    <a:pt x="75311" y="157861"/>
                  </a:lnTo>
                  <a:lnTo>
                    <a:pt x="114300" y="112902"/>
                  </a:lnTo>
                  <a:lnTo>
                    <a:pt x="159765" y="74295"/>
                  </a:lnTo>
                  <a:lnTo>
                    <a:pt x="210947" y="42925"/>
                  </a:lnTo>
                  <a:lnTo>
                    <a:pt x="266953" y="19558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8"/>
                  </a:lnTo>
                  <a:lnTo>
                    <a:pt x="644398" y="92710"/>
                  </a:lnTo>
                  <a:lnTo>
                    <a:pt x="686815" y="134620"/>
                  </a:lnTo>
                  <a:lnTo>
                    <a:pt x="722249" y="182372"/>
                  </a:lnTo>
                  <a:lnTo>
                    <a:pt x="750062" y="235458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5"/>
                  </a:lnTo>
                  <a:lnTo>
                    <a:pt x="769365" y="478282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2"/>
                  </a:lnTo>
                  <a:lnTo>
                    <a:pt x="1270" y="417195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2741" y="272897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组合 31"/>
          <p:cNvGrpSpPr/>
          <p:nvPr/>
        </p:nvGrpSpPr>
        <p:grpSpPr>
          <a:xfrm>
            <a:off x="3557016" y="3856811"/>
            <a:ext cx="7181850" cy="1163574"/>
            <a:chOff x="3557016" y="3900551"/>
            <a:chExt cx="7181850" cy="1163574"/>
          </a:xfrm>
        </p:grpSpPr>
        <p:sp>
          <p:nvSpPr>
            <p:cNvPr id="17" name="object 17"/>
            <p:cNvSpPr txBox="1"/>
            <p:nvPr/>
          </p:nvSpPr>
          <p:spPr>
            <a:xfrm>
              <a:off x="4880610" y="4184650"/>
              <a:ext cx="4396105" cy="879475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人员管理</a:t>
              </a:r>
              <a:r>
                <a:rPr lang="en-US" altLang="zh-CN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PC</a:t>
              </a:r>
              <a:r>
                <a:rPr lang="zh-CN" altLang="en-US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端</a:t>
              </a: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688080" y="3977005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4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57016" y="3900551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42741" y="4681601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组合 30"/>
          <p:cNvGrpSpPr/>
          <p:nvPr/>
        </p:nvGrpSpPr>
        <p:grpSpPr>
          <a:xfrm>
            <a:off x="3557016" y="2890316"/>
            <a:ext cx="7181850" cy="781050"/>
            <a:chOff x="3557016" y="2919476"/>
            <a:chExt cx="7181850" cy="781050"/>
          </a:xfrm>
        </p:grpSpPr>
        <p:sp>
          <p:nvSpPr>
            <p:cNvPr id="21" name="object 21"/>
            <p:cNvSpPr txBox="1"/>
            <p:nvPr/>
          </p:nvSpPr>
          <p:spPr>
            <a:xfrm>
              <a:off x="4880610" y="3198495"/>
              <a:ext cx="401066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外部人员进出</a:t>
              </a:r>
              <a:r>
                <a:rPr lang="zh-CN" altLang="en-US" sz="2750" spc="25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场景</a:t>
              </a:r>
              <a:endParaRPr lang="zh-CN" altLang="en-US" sz="2750" spc="2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688080" y="2990850"/>
              <a:ext cx="77152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3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557016" y="291947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42741" y="370052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组合 32"/>
          <p:cNvGrpSpPr/>
          <p:nvPr/>
        </p:nvGrpSpPr>
        <p:grpSpPr>
          <a:xfrm>
            <a:off x="3557016" y="4823308"/>
            <a:ext cx="7181850" cy="781050"/>
            <a:chOff x="3557016" y="4823308"/>
            <a:chExt cx="7181850" cy="781050"/>
          </a:xfrm>
        </p:grpSpPr>
        <p:sp>
          <p:nvSpPr>
            <p:cNvPr id="25" name="object 17"/>
            <p:cNvSpPr txBox="1"/>
            <p:nvPr/>
          </p:nvSpPr>
          <p:spPr>
            <a:xfrm>
              <a:off x="4880610" y="5107407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 smtClean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设备方案</a:t>
              </a: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object 18"/>
            <p:cNvSpPr txBox="1"/>
            <p:nvPr/>
          </p:nvSpPr>
          <p:spPr>
            <a:xfrm>
              <a:off x="3688080" y="4899762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 smtClean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lang="en-US"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5</a:t>
              </a:r>
              <a:endParaRPr sz="3600" dirty="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7" name="object 19"/>
            <p:cNvSpPr/>
            <p:nvPr/>
          </p:nvSpPr>
          <p:spPr>
            <a:xfrm>
              <a:off x="3557016" y="4823308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0"/>
            <p:cNvSpPr/>
            <p:nvPr/>
          </p:nvSpPr>
          <p:spPr>
            <a:xfrm>
              <a:off x="3642741" y="5604358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6"/>
          <p:cNvSpPr txBox="1"/>
          <p:nvPr/>
        </p:nvSpPr>
        <p:spPr>
          <a:xfrm>
            <a:off x="7065987" y="5227637"/>
            <a:ext cx="2364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小程序线上预约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）填写预约资料</a:t>
            </a: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）可选择上传健康码截图、行程码截图、核酸证明截图</a:t>
            </a: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0" y="1313579"/>
            <a:ext cx="1609507" cy="34863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24" y="1305173"/>
            <a:ext cx="1619126" cy="3494791"/>
          </a:xfrm>
          <a:prstGeom prst="rect">
            <a:avLst/>
          </a:prstGeom>
        </p:spPr>
      </p:pic>
      <p:sp>
        <p:nvSpPr>
          <p:cNvPr id="21" name="TextBox 6"/>
          <p:cNvSpPr txBox="1"/>
          <p:nvPr/>
        </p:nvSpPr>
        <p:spPr>
          <a:xfrm>
            <a:off x="3350035" y="5215572"/>
            <a:ext cx="26790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安全告知书，安全知识答题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选择拜访单位并学习该公司的安全告知书</a:t>
            </a: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安全知识答题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右箭头 9"/>
          <p:cNvSpPr/>
          <p:nvPr/>
        </p:nvSpPr>
        <p:spPr>
          <a:xfrm>
            <a:off x="6438300" y="3064510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9"/>
          <p:cNvSpPr/>
          <p:nvPr/>
        </p:nvSpPr>
        <p:spPr>
          <a:xfrm>
            <a:off x="9023350" y="3064510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6"/>
          <p:cNvSpPr txBox="1"/>
          <p:nvPr/>
        </p:nvSpPr>
        <p:spPr>
          <a:xfrm>
            <a:off x="9709150" y="5226905"/>
            <a:ext cx="2209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审核员审核信息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审核预约资料，通过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不通过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sym typeface="+mn-ea"/>
              </a:rPr>
              <a:t>小</a:t>
            </a:r>
            <a:r>
              <a:rPr lang="zh-CN" altLang="en-US" sz="3200" dirty="0">
                <a:sym typeface="+mn-ea"/>
              </a:rPr>
              <a:t>程序外来访客预约流程</a:t>
            </a:r>
            <a:endParaRPr lang="zh-CN" altLang="en-US" sz="3200" dirty="0">
              <a:sym typeface="+mn-ea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437925" y="5227637"/>
            <a:ext cx="26790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选择拜访单位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）外来人员选择拜访单位</a:t>
            </a: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）被拜访人审核选择本公司</a:t>
            </a: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右箭头 9"/>
          <p:cNvSpPr/>
          <p:nvPr/>
        </p:nvSpPr>
        <p:spPr>
          <a:xfrm>
            <a:off x="2312705" y="3064510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095" y="1085215"/>
            <a:ext cx="1941830" cy="3943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190" y="1296670"/>
            <a:ext cx="1747520" cy="35032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" y="995045"/>
            <a:ext cx="2032000" cy="42291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462" y="2128901"/>
            <a:ext cx="2219960" cy="2219325"/>
          </a:xfrm>
          <a:custGeom>
            <a:avLst/>
            <a:gdLst/>
            <a:ahLst/>
            <a:cxnLst/>
            <a:rect l="l" t="t" r="r" b="b"/>
            <a:pathLst>
              <a:path w="2219960" h="2219325">
                <a:moveTo>
                  <a:pt x="0" y="1109599"/>
                </a:moveTo>
                <a:lnTo>
                  <a:pt x="3682" y="1018539"/>
                </a:lnTo>
                <a:lnTo>
                  <a:pt x="14528" y="929639"/>
                </a:lnTo>
                <a:lnTo>
                  <a:pt x="32245" y="842899"/>
                </a:lnTo>
                <a:lnTo>
                  <a:pt x="56565" y="758825"/>
                </a:lnTo>
                <a:lnTo>
                  <a:pt x="87198" y="677672"/>
                </a:lnTo>
                <a:lnTo>
                  <a:pt x="123863" y="599694"/>
                </a:lnTo>
                <a:lnTo>
                  <a:pt x="166255" y="525145"/>
                </a:lnTo>
                <a:lnTo>
                  <a:pt x="214096" y="454278"/>
                </a:lnTo>
                <a:lnTo>
                  <a:pt x="267119" y="387476"/>
                </a:lnTo>
                <a:lnTo>
                  <a:pt x="325018" y="324993"/>
                </a:lnTo>
                <a:lnTo>
                  <a:pt x="387502" y="267081"/>
                </a:lnTo>
                <a:lnTo>
                  <a:pt x="454317" y="213995"/>
                </a:lnTo>
                <a:lnTo>
                  <a:pt x="525144" y="166243"/>
                </a:lnTo>
                <a:lnTo>
                  <a:pt x="599706" y="123825"/>
                </a:lnTo>
                <a:lnTo>
                  <a:pt x="677735" y="87122"/>
                </a:lnTo>
                <a:lnTo>
                  <a:pt x="758888" y="56514"/>
                </a:lnTo>
                <a:lnTo>
                  <a:pt x="842962" y="32131"/>
                </a:lnTo>
                <a:lnTo>
                  <a:pt x="929703" y="14477"/>
                </a:lnTo>
                <a:lnTo>
                  <a:pt x="1018603" y="3556"/>
                </a:lnTo>
                <a:lnTo>
                  <a:pt x="1109662" y="0"/>
                </a:lnTo>
                <a:lnTo>
                  <a:pt x="1200721" y="3556"/>
                </a:lnTo>
                <a:lnTo>
                  <a:pt x="1289621" y="14477"/>
                </a:lnTo>
                <a:lnTo>
                  <a:pt x="1376362" y="32131"/>
                </a:lnTo>
                <a:lnTo>
                  <a:pt x="1460436" y="56514"/>
                </a:lnTo>
                <a:lnTo>
                  <a:pt x="1541589" y="87122"/>
                </a:lnTo>
                <a:lnTo>
                  <a:pt x="1619567" y="123825"/>
                </a:lnTo>
                <a:lnTo>
                  <a:pt x="1694116" y="166243"/>
                </a:lnTo>
                <a:lnTo>
                  <a:pt x="1764982" y="213995"/>
                </a:lnTo>
                <a:lnTo>
                  <a:pt x="1831784" y="267081"/>
                </a:lnTo>
                <a:lnTo>
                  <a:pt x="1894268" y="324993"/>
                </a:lnTo>
                <a:lnTo>
                  <a:pt x="1952180" y="387476"/>
                </a:lnTo>
                <a:lnTo>
                  <a:pt x="2005266" y="454278"/>
                </a:lnTo>
                <a:lnTo>
                  <a:pt x="2053018" y="525145"/>
                </a:lnTo>
                <a:lnTo>
                  <a:pt x="2095436" y="599694"/>
                </a:lnTo>
                <a:lnTo>
                  <a:pt x="2132139" y="677672"/>
                </a:lnTo>
                <a:lnTo>
                  <a:pt x="2162746" y="758825"/>
                </a:lnTo>
                <a:lnTo>
                  <a:pt x="2187130" y="842899"/>
                </a:lnTo>
                <a:lnTo>
                  <a:pt x="2204783" y="929639"/>
                </a:lnTo>
                <a:lnTo>
                  <a:pt x="2215705" y="1018539"/>
                </a:lnTo>
                <a:lnTo>
                  <a:pt x="2219388" y="1109599"/>
                </a:lnTo>
                <a:lnTo>
                  <a:pt x="2215705" y="1200658"/>
                </a:lnTo>
                <a:lnTo>
                  <a:pt x="2204783" y="1289558"/>
                </a:lnTo>
                <a:lnTo>
                  <a:pt x="2187130" y="1376299"/>
                </a:lnTo>
                <a:lnTo>
                  <a:pt x="2162746" y="1460373"/>
                </a:lnTo>
                <a:lnTo>
                  <a:pt x="2132139" y="1541526"/>
                </a:lnTo>
                <a:lnTo>
                  <a:pt x="2095436" y="1619504"/>
                </a:lnTo>
                <a:lnTo>
                  <a:pt x="2053018" y="1694053"/>
                </a:lnTo>
                <a:lnTo>
                  <a:pt x="2005266" y="1764919"/>
                </a:lnTo>
                <a:lnTo>
                  <a:pt x="1952180" y="1831721"/>
                </a:lnTo>
                <a:lnTo>
                  <a:pt x="1894268" y="1894205"/>
                </a:lnTo>
                <a:lnTo>
                  <a:pt x="1831784" y="1952117"/>
                </a:lnTo>
                <a:lnTo>
                  <a:pt x="1764982" y="2005203"/>
                </a:lnTo>
                <a:lnTo>
                  <a:pt x="1694116" y="2052955"/>
                </a:lnTo>
                <a:lnTo>
                  <a:pt x="1619567" y="2095373"/>
                </a:lnTo>
                <a:lnTo>
                  <a:pt x="1541589" y="2132076"/>
                </a:lnTo>
                <a:lnTo>
                  <a:pt x="1460436" y="2162683"/>
                </a:lnTo>
                <a:lnTo>
                  <a:pt x="1376362" y="2187067"/>
                </a:lnTo>
                <a:lnTo>
                  <a:pt x="1289621" y="2204720"/>
                </a:lnTo>
                <a:lnTo>
                  <a:pt x="1200721" y="2215642"/>
                </a:lnTo>
                <a:lnTo>
                  <a:pt x="1109662" y="2219198"/>
                </a:lnTo>
                <a:lnTo>
                  <a:pt x="1018603" y="2215642"/>
                </a:lnTo>
                <a:lnTo>
                  <a:pt x="929703" y="2204720"/>
                </a:lnTo>
                <a:lnTo>
                  <a:pt x="842962" y="2187067"/>
                </a:lnTo>
                <a:lnTo>
                  <a:pt x="758888" y="2162683"/>
                </a:lnTo>
                <a:lnTo>
                  <a:pt x="677735" y="2132076"/>
                </a:lnTo>
                <a:lnTo>
                  <a:pt x="599706" y="2095373"/>
                </a:lnTo>
                <a:lnTo>
                  <a:pt x="525144" y="2052955"/>
                </a:lnTo>
                <a:lnTo>
                  <a:pt x="454317" y="2005203"/>
                </a:lnTo>
                <a:lnTo>
                  <a:pt x="387502" y="1952117"/>
                </a:lnTo>
                <a:lnTo>
                  <a:pt x="325018" y="1894205"/>
                </a:lnTo>
                <a:lnTo>
                  <a:pt x="267119" y="1831721"/>
                </a:lnTo>
                <a:lnTo>
                  <a:pt x="214096" y="1764919"/>
                </a:lnTo>
                <a:lnTo>
                  <a:pt x="166255" y="1694053"/>
                </a:lnTo>
                <a:lnTo>
                  <a:pt x="123863" y="1619504"/>
                </a:lnTo>
                <a:lnTo>
                  <a:pt x="87198" y="1541526"/>
                </a:lnTo>
                <a:lnTo>
                  <a:pt x="56565" y="1460373"/>
                </a:lnTo>
                <a:lnTo>
                  <a:pt x="32245" y="1376299"/>
                </a:lnTo>
                <a:lnTo>
                  <a:pt x="14528" y="1289558"/>
                </a:lnTo>
                <a:lnTo>
                  <a:pt x="3682" y="1200658"/>
                </a:lnTo>
                <a:lnTo>
                  <a:pt x="0" y="1109599"/>
                </a:lnTo>
                <a:close/>
              </a:path>
            </a:pathLst>
          </a:custGeom>
          <a:ln w="12192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0062" y="1976501"/>
            <a:ext cx="2524125" cy="2533650"/>
          </a:xfrm>
          <a:custGeom>
            <a:avLst/>
            <a:gdLst/>
            <a:ahLst/>
            <a:cxnLst/>
            <a:rect l="l" t="t" r="r" b="b"/>
            <a:pathLst>
              <a:path w="2524125" h="2533650">
                <a:moveTo>
                  <a:pt x="0" y="1266571"/>
                </a:moveTo>
                <a:lnTo>
                  <a:pt x="4178" y="1162685"/>
                </a:lnTo>
                <a:lnTo>
                  <a:pt x="16509" y="1061085"/>
                </a:lnTo>
                <a:lnTo>
                  <a:pt x="36677" y="962151"/>
                </a:lnTo>
                <a:lnTo>
                  <a:pt x="64325" y="866266"/>
                </a:lnTo>
                <a:lnTo>
                  <a:pt x="99161" y="773557"/>
                </a:lnTo>
                <a:lnTo>
                  <a:pt x="140843" y="684529"/>
                </a:lnTo>
                <a:lnTo>
                  <a:pt x="189052" y="599313"/>
                </a:lnTo>
                <a:lnTo>
                  <a:pt x="243471" y="518540"/>
                </a:lnTo>
                <a:lnTo>
                  <a:pt x="303758" y="442213"/>
                </a:lnTo>
                <a:lnTo>
                  <a:pt x="369595" y="370966"/>
                </a:lnTo>
                <a:lnTo>
                  <a:pt x="440651" y="304800"/>
                </a:lnTo>
                <a:lnTo>
                  <a:pt x="516623" y="244348"/>
                </a:lnTo>
                <a:lnTo>
                  <a:pt x="597166" y="189737"/>
                </a:lnTo>
                <a:lnTo>
                  <a:pt x="681964" y="141350"/>
                </a:lnTo>
                <a:lnTo>
                  <a:pt x="770699" y="99440"/>
                </a:lnTo>
                <a:lnTo>
                  <a:pt x="863028" y="64515"/>
                </a:lnTo>
                <a:lnTo>
                  <a:pt x="958659" y="36702"/>
                </a:lnTo>
                <a:lnTo>
                  <a:pt x="1057211" y="16510"/>
                </a:lnTo>
                <a:lnTo>
                  <a:pt x="1158430" y="4190"/>
                </a:lnTo>
                <a:lnTo>
                  <a:pt x="1261935" y="0"/>
                </a:lnTo>
                <a:lnTo>
                  <a:pt x="1365313" y="4190"/>
                </a:lnTo>
                <a:lnTo>
                  <a:pt x="1466532" y="16510"/>
                </a:lnTo>
                <a:lnTo>
                  <a:pt x="1565084" y="36702"/>
                </a:lnTo>
                <a:lnTo>
                  <a:pt x="1660715" y="64515"/>
                </a:lnTo>
                <a:lnTo>
                  <a:pt x="1753044" y="99440"/>
                </a:lnTo>
                <a:lnTo>
                  <a:pt x="1841817" y="141350"/>
                </a:lnTo>
                <a:lnTo>
                  <a:pt x="1926526" y="189737"/>
                </a:lnTo>
                <a:lnTo>
                  <a:pt x="2007171" y="244348"/>
                </a:lnTo>
                <a:lnTo>
                  <a:pt x="2083117" y="304800"/>
                </a:lnTo>
                <a:lnTo>
                  <a:pt x="2154110" y="370966"/>
                </a:lnTo>
                <a:lnTo>
                  <a:pt x="2220023" y="442213"/>
                </a:lnTo>
                <a:lnTo>
                  <a:pt x="2280221" y="518540"/>
                </a:lnTo>
                <a:lnTo>
                  <a:pt x="2334704" y="599313"/>
                </a:lnTo>
                <a:lnTo>
                  <a:pt x="2382837" y="684529"/>
                </a:lnTo>
                <a:lnTo>
                  <a:pt x="2424620" y="773557"/>
                </a:lnTo>
                <a:lnTo>
                  <a:pt x="2459418" y="866266"/>
                </a:lnTo>
                <a:lnTo>
                  <a:pt x="2487104" y="962151"/>
                </a:lnTo>
                <a:lnTo>
                  <a:pt x="2507170" y="1061085"/>
                </a:lnTo>
                <a:lnTo>
                  <a:pt x="2519616" y="1162685"/>
                </a:lnTo>
                <a:lnTo>
                  <a:pt x="2523807" y="1266571"/>
                </a:lnTo>
                <a:lnTo>
                  <a:pt x="2519616" y="1370457"/>
                </a:lnTo>
                <a:lnTo>
                  <a:pt x="2507170" y="1472057"/>
                </a:lnTo>
                <a:lnTo>
                  <a:pt x="2487104" y="1570989"/>
                </a:lnTo>
                <a:lnTo>
                  <a:pt x="2459418" y="1666875"/>
                </a:lnTo>
                <a:lnTo>
                  <a:pt x="2424620" y="1759585"/>
                </a:lnTo>
                <a:lnTo>
                  <a:pt x="2382837" y="1848612"/>
                </a:lnTo>
                <a:lnTo>
                  <a:pt x="2334704" y="1933829"/>
                </a:lnTo>
                <a:lnTo>
                  <a:pt x="2280221" y="2014601"/>
                </a:lnTo>
                <a:lnTo>
                  <a:pt x="2220023" y="2090928"/>
                </a:lnTo>
                <a:lnTo>
                  <a:pt x="2154110" y="2162175"/>
                </a:lnTo>
                <a:lnTo>
                  <a:pt x="2083117" y="2228342"/>
                </a:lnTo>
                <a:lnTo>
                  <a:pt x="2007171" y="2288794"/>
                </a:lnTo>
                <a:lnTo>
                  <a:pt x="1926526" y="2343404"/>
                </a:lnTo>
                <a:lnTo>
                  <a:pt x="1841817" y="2391791"/>
                </a:lnTo>
                <a:lnTo>
                  <a:pt x="1753044" y="2433701"/>
                </a:lnTo>
                <a:lnTo>
                  <a:pt x="1660715" y="2468626"/>
                </a:lnTo>
                <a:lnTo>
                  <a:pt x="1565084" y="2496439"/>
                </a:lnTo>
                <a:lnTo>
                  <a:pt x="1466532" y="2516632"/>
                </a:lnTo>
                <a:lnTo>
                  <a:pt x="1365313" y="2528951"/>
                </a:lnTo>
                <a:lnTo>
                  <a:pt x="1261935" y="2533142"/>
                </a:lnTo>
                <a:lnTo>
                  <a:pt x="1158430" y="2528951"/>
                </a:lnTo>
                <a:lnTo>
                  <a:pt x="1057211" y="2516632"/>
                </a:lnTo>
                <a:lnTo>
                  <a:pt x="958659" y="2496439"/>
                </a:lnTo>
                <a:lnTo>
                  <a:pt x="863028" y="2468626"/>
                </a:lnTo>
                <a:lnTo>
                  <a:pt x="770699" y="2433701"/>
                </a:lnTo>
                <a:lnTo>
                  <a:pt x="681964" y="2391791"/>
                </a:lnTo>
                <a:lnTo>
                  <a:pt x="597166" y="2343404"/>
                </a:lnTo>
                <a:lnTo>
                  <a:pt x="516623" y="2288794"/>
                </a:lnTo>
                <a:lnTo>
                  <a:pt x="440651" y="2228342"/>
                </a:lnTo>
                <a:lnTo>
                  <a:pt x="369595" y="2162175"/>
                </a:lnTo>
                <a:lnTo>
                  <a:pt x="303758" y="2090928"/>
                </a:lnTo>
                <a:lnTo>
                  <a:pt x="243471" y="2014601"/>
                </a:lnTo>
                <a:lnTo>
                  <a:pt x="189052" y="1933829"/>
                </a:lnTo>
                <a:lnTo>
                  <a:pt x="140843" y="1848612"/>
                </a:lnTo>
                <a:lnTo>
                  <a:pt x="99161" y="1759585"/>
                </a:lnTo>
                <a:lnTo>
                  <a:pt x="64325" y="1666875"/>
                </a:lnTo>
                <a:lnTo>
                  <a:pt x="36677" y="1570989"/>
                </a:lnTo>
                <a:lnTo>
                  <a:pt x="16509" y="1472057"/>
                </a:lnTo>
                <a:lnTo>
                  <a:pt x="4178" y="1370457"/>
                </a:lnTo>
                <a:lnTo>
                  <a:pt x="0" y="1266571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5262" y="1671701"/>
            <a:ext cx="3133725" cy="3133725"/>
          </a:xfrm>
          <a:custGeom>
            <a:avLst/>
            <a:gdLst/>
            <a:ahLst/>
            <a:cxnLst/>
            <a:rect l="l" t="t" r="r" b="b"/>
            <a:pathLst>
              <a:path w="3133725" h="3133725">
                <a:moveTo>
                  <a:pt x="0" y="1566545"/>
                </a:moveTo>
                <a:lnTo>
                  <a:pt x="5194" y="1438021"/>
                </a:lnTo>
                <a:lnTo>
                  <a:pt x="20510" y="1312418"/>
                </a:lnTo>
                <a:lnTo>
                  <a:pt x="45529" y="1190116"/>
                </a:lnTo>
                <a:lnTo>
                  <a:pt x="79870" y="1071372"/>
                </a:lnTo>
                <a:lnTo>
                  <a:pt x="123113" y="956690"/>
                </a:lnTo>
                <a:lnTo>
                  <a:pt x="174866" y="846582"/>
                </a:lnTo>
                <a:lnTo>
                  <a:pt x="234708" y="741299"/>
                </a:lnTo>
                <a:lnTo>
                  <a:pt x="302259" y="641350"/>
                </a:lnTo>
                <a:lnTo>
                  <a:pt x="377113" y="546988"/>
                </a:lnTo>
                <a:lnTo>
                  <a:pt x="458851" y="458724"/>
                </a:lnTo>
                <a:lnTo>
                  <a:pt x="547077" y="377063"/>
                </a:lnTo>
                <a:lnTo>
                  <a:pt x="641388" y="302133"/>
                </a:lnTo>
                <a:lnTo>
                  <a:pt x="741387" y="234696"/>
                </a:lnTo>
                <a:lnTo>
                  <a:pt x="846658" y="174751"/>
                </a:lnTo>
                <a:lnTo>
                  <a:pt x="956818" y="123062"/>
                </a:lnTo>
                <a:lnTo>
                  <a:pt x="1071435" y="79756"/>
                </a:lnTo>
                <a:lnTo>
                  <a:pt x="1190180" y="45465"/>
                </a:lnTo>
                <a:lnTo>
                  <a:pt x="1312481" y="20447"/>
                </a:lnTo>
                <a:lnTo>
                  <a:pt x="1438084" y="5079"/>
                </a:lnTo>
                <a:lnTo>
                  <a:pt x="1566608" y="0"/>
                </a:lnTo>
                <a:lnTo>
                  <a:pt x="1695132" y="5079"/>
                </a:lnTo>
                <a:lnTo>
                  <a:pt x="1820735" y="20447"/>
                </a:lnTo>
                <a:lnTo>
                  <a:pt x="1943036" y="45465"/>
                </a:lnTo>
                <a:lnTo>
                  <a:pt x="2061781" y="79756"/>
                </a:lnTo>
                <a:lnTo>
                  <a:pt x="2176462" y="123062"/>
                </a:lnTo>
                <a:lnTo>
                  <a:pt x="2286571" y="174751"/>
                </a:lnTo>
                <a:lnTo>
                  <a:pt x="2391854" y="234696"/>
                </a:lnTo>
                <a:lnTo>
                  <a:pt x="2491803" y="302133"/>
                </a:lnTo>
                <a:lnTo>
                  <a:pt x="2586164" y="377063"/>
                </a:lnTo>
                <a:lnTo>
                  <a:pt x="2674429" y="458724"/>
                </a:lnTo>
                <a:lnTo>
                  <a:pt x="2756090" y="546988"/>
                </a:lnTo>
                <a:lnTo>
                  <a:pt x="2831020" y="641350"/>
                </a:lnTo>
                <a:lnTo>
                  <a:pt x="2898457" y="741299"/>
                </a:lnTo>
                <a:lnTo>
                  <a:pt x="2958401" y="846582"/>
                </a:lnTo>
                <a:lnTo>
                  <a:pt x="3010090" y="956690"/>
                </a:lnTo>
                <a:lnTo>
                  <a:pt x="3053397" y="1071372"/>
                </a:lnTo>
                <a:lnTo>
                  <a:pt x="3087687" y="1190116"/>
                </a:lnTo>
                <a:lnTo>
                  <a:pt x="3112706" y="1312418"/>
                </a:lnTo>
                <a:lnTo>
                  <a:pt x="3128073" y="1438021"/>
                </a:lnTo>
                <a:lnTo>
                  <a:pt x="3133153" y="1566545"/>
                </a:lnTo>
                <a:lnTo>
                  <a:pt x="3128073" y="1695069"/>
                </a:lnTo>
                <a:lnTo>
                  <a:pt x="3112706" y="1820672"/>
                </a:lnTo>
                <a:lnTo>
                  <a:pt x="3087687" y="1942973"/>
                </a:lnTo>
                <a:lnTo>
                  <a:pt x="3053397" y="2061718"/>
                </a:lnTo>
                <a:lnTo>
                  <a:pt x="3010090" y="2176399"/>
                </a:lnTo>
                <a:lnTo>
                  <a:pt x="2958401" y="2286508"/>
                </a:lnTo>
                <a:lnTo>
                  <a:pt x="2898457" y="2391791"/>
                </a:lnTo>
                <a:lnTo>
                  <a:pt x="2831020" y="2491740"/>
                </a:lnTo>
                <a:lnTo>
                  <a:pt x="2756090" y="2586101"/>
                </a:lnTo>
                <a:lnTo>
                  <a:pt x="2674429" y="2674366"/>
                </a:lnTo>
                <a:lnTo>
                  <a:pt x="2586164" y="2756027"/>
                </a:lnTo>
                <a:lnTo>
                  <a:pt x="2491803" y="2830957"/>
                </a:lnTo>
                <a:lnTo>
                  <a:pt x="2391854" y="2898394"/>
                </a:lnTo>
                <a:lnTo>
                  <a:pt x="2286571" y="2958338"/>
                </a:lnTo>
                <a:lnTo>
                  <a:pt x="2176462" y="3010027"/>
                </a:lnTo>
                <a:lnTo>
                  <a:pt x="2061781" y="3053334"/>
                </a:lnTo>
                <a:lnTo>
                  <a:pt x="1943036" y="3087624"/>
                </a:lnTo>
                <a:lnTo>
                  <a:pt x="1820735" y="3112643"/>
                </a:lnTo>
                <a:lnTo>
                  <a:pt x="1695132" y="3128010"/>
                </a:lnTo>
                <a:lnTo>
                  <a:pt x="1566608" y="3133217"/>
                </a:lnTo>
                <a:lnTo>
                  <a:pt x="1438084" y="3128010"/>
                </a:lnTo>
                <a:lnTo>
                  <a:pt x="1312481" y="3112643"/>
                </a:lnTo>
                <a:lnTo>
                  <a:pt x="1190180" y="3087624"/>
                </a:lnTo>
                <a:lnTo>
                  <a:pt x="1071435" y="3053334"/>
                </a:lnTo>
                <a:lnTo>
                  <a:pt x="956818" y="3010027"/>
                </a:lnTo>
                <a:lnTo>
                  <a:pt x="846658" y="2958338"/>
                </a:lnTo>
                <a:lnTo>
                  <a:pt x="741387" y="2898394"/>
                </a:lnTo>
                <a:lnTo>
                  <a:pt x="641388" y="2830957"/>
                </a:lnTo>
                <a:lnTo>
                  <a:pt x="547077" y="2756027"/>
                </a:lnTo>
                <a:lnTo>
                  <a:pt x="458851" y="2674366"/>
                </a:lnTo>
                <a:lnTo>
                  <a:pt x="377113" y="2586101"/>
                </a:lnTo>
                <a:lnTo>
                  <a:pt x="302259" y="2491740"/>
                </a:lnTo>
                <a:lnTo>
                  <a:pt x="234708" y="2391791"/>
                </a:lnTo>
                <a:lnTo>
                  <a:pt x="174866" y="2286508"/>
                </a:lnTo>
                <a:lnTo>
                  <a:pt x="123113" y="2176399"/>
                </a:lnTo>
                <a:lnTo>
                  <a:pt x="79870" y="2061718"/>
                </a:lnTo>
                <a:lnTo>
                  <a:pt x="45529" y="1942973"/>
                </a:lnTo>
                <a:lnTo>
                  <a:pt x="20510" y="1820672"/>
                </a:lnTo>
                <a:lnTo>
                  <a:pt x="5194" y="1695069"/>
                </a:lnTo>
                <a:lnTo>
                  <a:pt x="0" y="1566545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4875" y="3943350"/>
            <a:ext cx="180975" cy="190500"/>
          </a:xfrm>
          <a:custGeom>
            <a:avLst/>
            <a:gdLst/>
            <a:ahLst/>
            <a:cxnLst/>
            <a:rect l="l" t="t" r="r" b="b"/>
            <a:pathLst>
              <a:path w="180975" h="190500">
                <a:moveTo>
                  <a:pt x="84315" y="0"/>
                </a:moveTo>
                <a:lnTo>
                  <a:pt x="45338" y="12445"/>
                </a:lnTo>
                <a:lnTo>
                  <a:pt x="16116" y="40767"/>
                </a:lnTo>
                <a:lnTo>
                  <a:pt x="1092" y="80263"/>
                </a:lnTo>
                <a:lnTo>
                  <a:pt x="0" y="95123"/>
                </a:lnTo>
                <a:lnTo>
                  <a:pt x="317" y="103124"/>
                </a:lnTo>
                <a:lnTo>
                  <a:pt x="12611" y="143510"/>
                </a:lnTo>
                <a:lnTo>
                  <a:pt x="39839" y="173736"/>
                </a:lnTo>
                <a:lnTo>
                  <a:pt x="77927" y="189230"/>
                </a:lnTo>
                <a:lnTo>
                  <a:pt x="92341" y="190373"/>
                </a:lnTo>
                <a:lnTo>
                  <a:pt x="105486" y="189102"/>
                </a:lnTo>
                <a:lnTo>
                  <a:pt x="140703" y="173862"/>
                </a:lnTo>
                <a:lnTo>
                  <a:pt x="166662" y="143382"/>
                </a:lnTo>
                <a:lnTo>
                  <a:pt x="179628" y="100202"/>
                </a:lnTo>
                <a:lnTo>
                  <a:pt x="180416" y="83438"/>
                </a:lnTo>
                <a:lnTo>
                  <a:pt x="177800" y="69595"/>
                </a:lnTo>
                <a:lnTo>
                  <a:pt x="159194" y="33655"/>
                </a:lnTo>
                <a:lnTo>
                  <a:pt x="126974" y="9017"/>
                </a:lnTo>
                <a:lnTo>
                  <a:pt x="84315" y="0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90775" y="2295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342" y="0"/>
                </a:moveTo>
                <a:lnTo>
                  <a:pt x="30352" y="15112"/>
                </a:lnTo>
                <a:lnTo>
                  <a:pt x="5333" y="47751"/>
                </a:lnTo>
                <a:lnTo>
                  <a:pt x="0" y="75819"/>
                </a:lnTo>
                <a:lnTo>
                  <a:pt x="635" y="85725"/>
                </a:lnTo>
                <a:lnTo>
                  <a:pt x="16891" y="123189"/>
                </a:lnTo>
                <a:lnTo>
                  <a:pt x="50673" y="146938"/>
                </a:lnTo>
                <a:lnTo>
                  <a:pt x="80137" y="152019"/>
                </a:lnTo>
                <a:lnTo>
                  <a:pt x="93344" y="150240"/>
                </a:lnTo>
                <a:lnTo>
                  <a:pt x="127126" y="131699"/>
                </a:lnTo>
                <a:lnTo>
                  <a:pt x="147955" y="95630"/>
                </a:lnTo>
                <a:lnTo>
                  <a:pt x="152019" y="63246"/>
                </a:lnTo>
                <a:lnTo>
                  <a:pt x="148462" y="50164"/>
                </a:lnTo>
                <a:lnTo>
                  <a:pt x="124968" y="18034"/>
                </a:lnTo>
                <a:lnTo>
                  <a:pt x="85343" y="1142"/>
                </a:lnTo>
                <a:lnTo>
                  <a:pt x="6934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3475" y="2468994"/>
            <a:ext cx="1245870" cy="12731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4800" dirty="0">
                <a:solidFill>
                  <a:srgbClr val="2C4052"/>
                </a:solidFill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endParaRPr sz="4800">
              <a:latin typeface="微软雅黑" panose="020B0503020204020204" charset="-122"/>
              <a:cs typeface="微软雅黑" panose="020B0503020204020204" charset="-122"/>
            </a:endParaRPr>
          </a:p>
          <a:p>
            <a:pPr marL="31750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C</a:t>
            </a:r>
            <a:r>
              <a:rPr sz="18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ONT</a:t>
            </a:r>
            <a:r>
              <a:rPr sz="1800" dirty="0">
                <a:solidFill>
                  <a:srgbClr val="242424"/>
                </a:solidFill>
                <a:latin typeface="Segoe UI" panose="020B0502040204020203"/>
                <a:cs typeface="Segoe UI" panose="020B0502040204020203"/>
              </a:rPr>
              <a:t>ENTS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495550"/>
            <a:ext cx="104775" cy="1638300"/>
          </a:xfrm>
          <a:custGeom>
            <a:avLst/>
            <a:gdLst/>
            <a:ahLst/>
            <a:cxnLst/>
            <a:rect l="l" t="t" r="r" b="b"/>
            <a:pathLst>
              <a:path w="104775" h="1638300">
                <a:moveTo>
                  <a:pt x="0" y="1637919"/>
                </a:moveTo>
                <a:lnTo>
                  <a:pt x="104644" y="1637919"/>
                </a:lnTo>
                <a:lnTo>
                  <a:pt x="104644" y="0"/>
                </a:lnTo>
                <a:lnTo>
                  <a:pt x="0" y="0"/>
                </a:lnTo>
                <a:lnTo>
                  <a:pt x="0" y="1637919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组合 28"/>
          <p:cNvGrpSpPr/>
          <p:nvPr/>
        </p:nvGrpSpPr>
        <p:grpSpPr>
          <a:xfrm>
            <a:off x="3557016" y="957326"/>
            <a:ext cx="7181850" cy="781050"/>
            <a:chOff x="3557016" y="957326"/>
            <a:chExt cx="7181850" cy="781050"/>
          </a:xfrm>
        </p:grpSpPr>
        <p:sp>
          <p:nvSpPr>
            <p:cNvPr id="9" name="object 9"/>
            <p:cNvSpPr txBox="1"/>
            <p:nvPr/>
          </p:nvSpPr>
          <p:spPr>
            <a:xfrm>
              <a:off x="4880610" y="1232535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sz="2750" spc="25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整体设计</a:t>
              </a:r>
              <a:endParaRPr lang="zh-CN" sz="2750" spc="2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679190" y="1033145"/>
              <a:ext cx="64960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01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57016" y="957326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0" y="390271"/>
                  </a:moveTo>
                  <a:lnTo>
                    <a:pt x="4952" y="327025"/>
                  </a:lnTo>
                  <a:lnTo>
                    <a:pt x="19558" y="266953"/>
                  </a:lnTo>
                  <a:lnTo>
                    <a:pt x="42925" y="210947"/>
                  </a:lnTo>
                  <a:lnTo>
                    <a:pt x="74295" y="159765"/>
                  </a:lnTo>
                  <a:lnTo>
                    <a:pt x="112902" y="114300"/>
                  </a:lnTo>
                  <a:lnTo>
                    <a:pt x="157734" y="75311"/>
                  </a:lnTo>
                  <a:lnTo>
                    <a:pt x="208279" y="43561"/>
                  </a:lnTo>
                  <a:lnTo>
                    <a:pt x="263651" y="19812"/>
                  </a:lnTo>
                  <a:lnTo>
                    <a:pt x="322961" y="5079"/>
                  </a:lnTo>
                  <a:lnTo>
                    <a:pt x="385445" y="0"/>
                  </a:lnTo>
                  <a:lnTo>
                    <a:pt x="417068" y="1270"/>
                  </a:lnTo>
                  <a:lnTo>
                    <a:pt x="478027" y="11302"/>
                  </a:lnTo>
                  <a:lnTo>
                    <a:pt x="535432" y="30607"/>
                  </a:lnTo>
                  <a:lnTo>
                    <a:pt x="588518" y="58420"/>
                  </a:lnTo>
                  <a:lnTo>
                    <a:pt x="636270" y="93852"/>
                  </a:lnTo>
                  <a:lnTo>
                    <a:pt x="678179" y="136271"/>
                  </a:lnTo>
                  <a:lnTo>
                    <a:pt x="713232" y="184658"/>
                  </a:lnTo>
                  <a:lnTo>
                    <a:pt x="740663" y="238378"/>
                  </a:lnTo>
                  <a:lnTo>
                    <a:pt x="759713" y="296545"/>
                  </a:lnTo>
                  <a:lnTo>
                    <a:pt x="769620" y="358266"/>
                  </a:lnTo>
                  <a:lnTo>
                    <a:pt x="771016" y="390271"/>
                  </a:lnTo>
                  <a:lnTo>
                    <a:pt x="769620" y="422401"/>
                  </a:lnTo>
                  <a:lnTo>
                    <a:pt x="759713" y="484124"/>
                  </a:lnTo>
                  <a:lnTo>
                    <a:pt x="740663" y="542289"/>
                  </a:lnTo>
                  <a:lnTo>
                    <a:pt x="713232" y="596011"/>
                  </a:lnTo>
                  <a:lnTo>
                    <a:pt x="678179" y="644398"/>
                  </a:lnTo>
                  <a:lnTo>
                    <a:pt x="636270" y="686815"/>
                  </a:lnTo>
                  <a:lnTo>
                    <a:pt x="588518" y="722249"/>
                  </a:lnTo>
                  <a:lnTo>
                    <a:pt x="535432" y="750062"/>
                  </a:lnTo>
                  <a:lnTo>
                    <a:pt x="478027" y="769365"/>
                  </a:lnTo>
                  <a:lnTo>
                    <a:pt x="417068" y="779399"/>
                  </a:lnTo>
                  <a:lnTo>
                    <a:pt x="385445" y="780669"/>
                  </a:lnTo>
                  <a:lnTo>
                    <a:pt x="353822" y="779399"/>
                  </a:lnTo>
                  <a:lnTo>
                    <a:pt x="292862" y="769365"/>
                  </a:lnTo>
                  <a:lnTo>
                    <a:pt x="235458" y="750062"/>
                  </a:lnTo>
                  <a:lnTo>
                    <a:pt x="182372" y="722249"/>
                  </a:lnTo>
                  <a:lnTo>
                    <a:pt x="134620" y="686815"/>
                  </a:lnTo>
                  <a:lnTo>
                    <a:pt x="92710" y="644398"/>
                  </a:lnTo>
                  <a:lnTo>
                    <a:pt x="57658" y="596011"/>
                  </a:lnTo>
                  <a:lnTo>
                    <a:pt x="30225" y="542289"/>
                  </a:lnTo>
                  <a:lnTo>
                    <a:pt x="11175" y="484124"/>
                  </a:lnTo>
                  <a:lnTo>
                    <a:pt x="1270" y="422401"/>
                  </a:lnTo>
                  <a:lnTo>
                    <a:pt x="0" y="390271"/>
                  </a:lnTo>
                  <a:close/>
                </a:path>
              </a:pathLst>
            </a:custGeom>
            <a:ln w="2895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33216" y="1738376"/>
              <a:ext cx="7105650" cy="0"/>
            </a:xfrm>
            <a:custGeom>
              <a:avLst/>
              <a:gdLst/>
              <a:ahLst/>
              <a:cxnLst/>
              <a:rect l="l" t="t" r="r" b="b"/>
              <a:pathLst>
                <a:path w="7105650">
                  <a:moveTo>
                    <a:pt x="0" y="0"/>
                  </a:moveTo>
                  <a:lnTo>
                    <a:pt x="7105142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组合 29"/>
          <p:cNvGrpSpPr/>
          <p:nvPr/>
        </p:nvGrpSpPr>
        <p:grpSpPr>
          <a:xfrm>
            <a:off x="3557016" y="1923821"/>
            <a:ext cx="7181850" cy="781050"/>
            <a:chOff x="3557016" y="1947926"/>
            <a:chExt cx="7181850" cy="781050"/>
          </a:xfrm>
        </p:grpSpPr>
        <p:sp>
          <p:nvSpPr>
            <p:cNvPr id="13" name="object 13"/>
            <p:cNvSpPr txBox="1"/>
            <p:nvPr/>
          </p:nvSpPr>
          <p:spPr>
            <a:xfrm>
              <a:off x="4880610" y="2228215"/>
              <a:ext cx="490474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内部人员进出场景</a:t>
              </a:r>
              <a:endParaRPr lang="zh-CN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688080" y="2020570"/>
              <a:ext cx="65087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02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557016" y="194792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79"/>
                  </a:lnTo>
                  <a:lnTo>
                    <a:pt x="75311" y="157861"/>
                  </a:lnTo>
                  <a:lnTo>
                    <a:pt x="114300" y="112902"/>
                  </a:lnTo>
                  <a:lnTo>
                    <a:pt x="159765" y="74295"/>
                  </a:lnTo>
                  <a:lnTo>
                    <a:pt x="210947" y="42925"/>
                  </a:lnTo>
                  <a:lnTo>
                    <a:pt x="266953" y="19558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8"/>
                  </a:lnTo>
                  <a:lnTo>
                    <a:pt x="644398" y="92710"/>
                  </a:lnTo>
                  <a:lnTo>
                    <a:pt x="686815" y="134620"/>
                  </a:lnTo>
                  <a:lnTo>
                    <a:pt x="722249" y="182372"/>
                  </a:lnTo>
                  <a:lnTo>
                    <a:pt x="750062" y="235458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5"/>
                  </a:lnTo>
                  <a:lnTo>
                    <a:pt x="769365" y="478282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2"/>
                  </a:lnTo>
                  <a:lnTo>
                    <a:pt x="1270" y="417195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2741" y="272897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组合 31"/>
          <p:cNvGrpSpPr/>
          <p:nvPr/>
        </p:nvGrpSpPr>
        <p:grpSpPr>
          <a:xfrm>
            <a:off x="3557016" y="3856811"/>
            <a:ext cx="7181850" cy="781050"/>
            <a:chOff x="3557016" y="3900551"/>
            <a:chExt cx="7181850" cy="781050"/>
          </a:xfrm>
        </p:grpSpPr>
        <p:sp>
          <p:nvSpPr>
            <p:cNvPr id="17" name="object 17"/>
            <p:cNvSpPr txBox="1"/>
            <p:nvPr/>
          </p:nvSpPr>
          <p:spPr>
            <a:xfrm>
              <a:off x="4880610" y="4184650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人员管理</a:t>
              </a:r>
              <a:r>
                <a:rPr lang="en-US" altLang="zh-CN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PC</a:t>
              </a:r>
              <a:r>
                <a:rPr lang="zh-CN" altLang="en-US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端</a:t>
              </a: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688080" y="3977005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4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57016" y="3900551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42741" y="4681601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组合 30"/>
          <p:cNvGrpSpPr/>
          <p:nvPr/>
        </p:nvGrpSpPr>
        <p:grpSpPr>
          <a:xfrm>
            <a:off x="3557016" y="2890316"/>
            <a:ext cx="7181850" cy="781050"/>
            <a:chOff x="3557016" y="2919476"/>
            <a:chExt cx="7181850" cy="781050"/>
          </a:xfrm>
        </p:grpSpPr>
        <p:sp>
          <p:nvSpPr>
            <p:cNvPr id="21" name="object 21"/>
            <p:cNvSpPr txBox="1"/>
            <p:nvPr/>
          </p:nvSpPr>
          <p:spPr>
            <a:xfrm>
              <a:off x="4880610" y="3198495"/>
              <a:ext cx="401066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外部人员进出</a:t>
              </a:r>
              <a:r>
                <a:rPr lang="zh-CN" altLang="en-US" sz="2750" spc="25" dirty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场景</a:t>
              </a:r>
              <a:endParaRPr lang="zh-CN" altLang="en-US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688080" y="2990850"/>
              <a:ext cx="77152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3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557016" y="291947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42741" y="370052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组合 32"/>
          <p:cNvGrpSpPr/>
          <p:nvPr/>
        </p:nvGrpSpPr>
        <p:grpSpPr>
          <a:xfrm>
            <a:off x="3557016" y="4823308"/>
            <a:ext cx="7181850" cy="781050"/>
            <a:chOff x="3557016" y="4823308"/>
            <a:chExt cx="7181850" cy="781050"/>
          </a:xfrm>
        </p:grpSpPr>
        <p:sp>
          <p:nvSpPr>
            <p:cNvPr id="25" name="object 17"/>
            <p:cNvSpPr txBox="1"/>
            <p:nvPr/>
          </p:nvSpPr>
          <p:spPr>
            <a:xfrm>
              <a:off x="4880610" y="5107407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 smtClean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设备方案</a:t>
              </a: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object 18"/>
            <p:cNvSpPr txBox="1"/>
            <p:nvPr/>
          </p:nvSpPr>
          <p:spPr>
            <a:xfrm>
              <a:off x="3688080" y="4899762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 smtClean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lang="en-US"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5</a:t>
              </a:r>
              <a:endParaRPr sz="3600" dirty="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7" name="object 19"/>
            <p:cNvSpPr/>
            <p:nvPr/>
          </p:nvSpPr>
          <p:spPr>
            <a:xfrm>
              <a:off x="3557016" y="4823308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0"/>
            <p:cNvSpPr/>
            <p:nvPr/>
          </p:nvSpPr>
          <p:spPr>
            <a:xfrm>
              <a:off x="3642741" y="5604358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6"/>
          <p:cNvSpPr txBox="1"/>
          <p:nvPr/>
        </p:nvSpPr>
        <p:spPr>
          <a:xfrm>
            <a:off x="542065" y="5089207"/>
            <a:ext cx="26790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预约审核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）审核通过，未进闸状态。</a:t>
            </a: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）可进行拜访可选多种方式鉴权，小程序扫场所码鉴权、身份证原件鉴权、二维码鉴权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右箭头 9"/>
          <p:cNvSpPr/>
          <p:nvPr/>
        </p:nvSpPr>
        <p:spPr>
          <a:xfrm>
            <a:off x="2811180" y="3065145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sym typeface="+mn-ea"/>
              </a:rPr>
              <a:t>小</a:t>
            </a:r>
            <a:r>
              <a:rPr lang="zh-CN" altLang="en-US" sz="3200" dirty="0">
                <a:sym typeface="+mn-ea"/>
              </a:rPr>
              <a:t>程序外来访客鉴权流程</a:t>
            </a:r>
            <a:endParaRPr lang="zh-CN" altLang="en-US" sz="32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90" y="1314450"/>
            <a:ext cx="2157730" cy="377444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7907329" y="5228096"/>
            <a:ext cx="335089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校验方式②：预约凭证二维码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外来人员：无携带身份证外来人员可通过小程序预约凭证二维码，扫码闸机识别模块，进闸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出闸。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585" y="1410335"/>
            <a:ext cx="2673350" cy="3374390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3617269" y="5274451"/>
            <a:ext cx="335089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校验方式①：二代身份证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外来人员：访客人员使用身份证原件，主机扫描闸机身份证识别模块位置，进行鉴权进闸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出闸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45" y="2325370"/>
            <a:ext cx="2395855" cy="1495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105" y="1572895"/>
            <a:ext cx="1668780" cy="3049270"/>
          </a:xfrm>
          <a:prstGeom prst="rect">
            <a:avLst/>
          </a:prstGeom>
        </p:spPr>
      </p:pic>
      <p:sp>
        <p:nvSpPr>
          <p:cNvPr id="11" name="右箭头 9"/>
          <p:cNvSpPr/>
          <p:nvPr/>
        </p:nvSpPr>
        <p:spPr>
          <a:xfrm>
            <a:off x="6442745" y="3065145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sym typeface="+mn-ea"/>
              </a:rPr>
              <a:t>进出场景</a:t>
            </a:r>
            <a:r>
              <a:rPr lang="en-US" altLang="zh-CN" sz="3200" dirty="0">
                <a:solidFill>
                  <a:schemeClr val="tx2"/>
                </a:solidFill>
                <a:sym typeface="+mn-ea"/>
              </a:rPr>
              <a:t>——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外来人员进出场景</a:t>
            </a: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endParaRPr lang="zh-CN" altLang="en-US" sz="3200" dirty="0">
              <a:sym typeface="+mn-ea"/>
            </a:endParaRPr>
          </a:p>
          <a:p>
            <a:endParaRPr lang="zh-CN" altLang="en-US" sz="3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2192655"/>
            <a:ext cx="1256030" cy="1857375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205105" y="4535805"/>
            <a:ext cx="23647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小程序线上预约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审核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1400" b="1" dirty="0">
                <a:latin typeface="微软雅黑" panose="020B0503020204020204" charset="-122"/>
                <a:ea typeface="微软雅黑" panose="020B0503020204020204" charset="-122"/>
              </a:rPr>
              <a:t>）填写预约资料</a:t>
            </a:r>
            <a:endParaRPr lang="zh-CN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1400" b="1" dirty="0">
                <a:latin typeface="微软雅黑" panose="020B0503020204020204" charset="-122"/>
                <a:ea typeface="微软雅黑" panose="020B0503020204020204" charset="-122"/>
              </a:rPr>
              <a:t>）访客线上预约、被访人线上审核</a:t>
            </a:r>
            <a:endParaRPr lang="zh-CN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9321165" y="5484495"/>
            <a:ext cx="21310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进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出闸机设备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7559675" y="3007360"/>
            <a:ext cx="1143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114550" y="2983865"/>
            <a:ext cx="1143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6"/>
          <p:cNvSpPr txBox="1"/>
          <p:nvPr/>
        </p:nvSpPr>
        <p:spPr>
          <a:xfrm>
            <a:off x="3359150" y="1866900"/>
            <a:ext cx="23647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方式一：身份证模块设备鉴权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1400" b="1" dirty="0">
                <a:latin typeface="微软雅黑" panose="020B0503020204020204" charset="-122"/>
                <a:ea typeface="微软雅黑" panose="020B0503020204020204" charset="-122"/>
              </a:rPr>
              <a:t>）使用二代身份证原件，贴合闸机身份证识别模块鉴权</a:t>
            </a:r>
            <a:endParaRPr lang="zh-CN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3359150" y="4308475"/>
            <a:ext cx="23647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方式二：预约凭证二维码设备鉴权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1400" b="1" dirty="0">
                <a:latin typeface="微软雅黑" panose="020B0503020204020204" charset="-122"/>
                <a:ea typeface="微软雅黑" panose="020B0503020204020204" charset="-122"/>
              </a:rPr>
              <a:t>）预约凭证二维码，贴合闸机二维码识进行鉴权</a:t>
            </a:r>
            <a:endParaRPr lang="zh-CN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94375" y="3861435"/>
            <a:ext cx="862330" cy="1868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117090" y="25590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外来人员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90" y="1969135"/>
            <a:ext cx="1528445" cy="954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1789430"/>
            <a:ext cx="2769870" cy="34956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3468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sym typeface="+mn-ea"/>
              </a:rPr>
              <a:t>车辆管理</a:t>
            </a:r>
            <a:r>
              <a:rPr lang="en-US" altLang="zh-CN" sz="3200" dirty="0">
                <a:solidFill>
                  <a:schemeClr val="tx2"/>
                </a:solidFill>
                <a:sym typeface="+mn-ea"/>
              </a:rPr>
              <a:t>——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外来车辆进出场景</a:t>
            </a: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4749165" y="1144451"/>
            <a:ext cx="438774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外来人员车辆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一、司机：需要提前预约审核，抵达目的地后：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：抬杆器识别车牌号是否预约。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：保安人员手持移动检验设备，进行司机人员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司机身份校验，校验方式包含：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①二代身份证身份证验证方式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②预约通行凭证二维码验证方式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步骤三：司机身份校验完毕后，抬杆放行。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3451860"/>
            <a:ext cx="2891155" cy="2334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49165" y="4772660"/>
            <a:ext cx="3119120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外来车辆随行人员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随行乘客：一律需要下车走人行通道校验身份：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①二代身份证身份证验证方式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②预约通行凭证二维码验证方式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540" y="3767455"/>
            <a:ext cx="2448560" cy="3090545"/>
          </a:xfrm>
          <a:prstGeom prst="rect">
            <a:avLst/>
          </a:prstGeom>
        </p:spPr>
      </p:pic>
      <p:sp>
        <p:nvSpPr>
          <p:cNvPr id="7" name="左箭头 6"/>
          <p:cNvSpPr/>
          <p:nvPr/>
        </p:nvSpPr>
        <p:spPr>
          <a:xfrm>
            <a:off x="3787775" y="2004060"/>
            <a:ext cx="838200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8131175" y="5121910"/>
            <a:ext cx="1143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>
            <a:off x="3787140" y="3451860"/>
            <a:ext cx="838835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8888" r="38125" b="22222"/>
          <a:stretch>
            <a:fillRect/>
          </a:stretch>
        </p:blipFill>
        <p:spPr>
          <a:xfrm>
            <a:off x="437515" y="1277620"/>
            <a:ext cx="2913380" cy="20059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462" y="2128901"/>
            <a:ext cx="2219960" cy="2219325"/>
          </a:xfrm>
          <a:custGeom>
            <a:avLst/>
            <a:gdLst/>
            <a:ahLst/>
            <a:cxnLst/>
            <a:rect l="l" t="t" r="r" b="b"/>
            <a:pathLst>
              <a:path w="2219960" h="2219325">
                <a:moveTo>
                  <a:pt x="0" y="1109599"/>
                </a:moveTo>
                <a:lnTo>
                  <a:pt x="3682" y="1018539"/>
                </a:lnTo>
                <a:lnTo>
                  <a:pt x="14528" y="929639"/>
                </a:lnTo>
                <a:lnTo>
                  <a:pt x="32245" y="842899"/>
                </a:lnTo>
                <a:lnTo>
                  <a:pt x="56565" y="758825"/>
                </a:lnTo>
                <a:lnTo>
                  <a:pt x="87198" y="677672"/>
                </a:lnTo>
                <a:lnTo>
                  <a:pt x="123863" y="599694"/>
                </a:lnTo>
                <a:lnTo>
                  <a:pt x="166255" y="525145"/>
                </a:lnTo>
                <a:lnTo>
                  <a:pt x="214096" y="454278"/>
                </a:lnTo>
                <a:lnTo>
                  <a:pt x="267119" y="387476"/>
                </a:lnTo>
                <a:lnTo>
                  <a:pt x="325018" y="324993"/>
                </a:lnTo>
                <a:lnTo>
                  <a:pt x="387502" y="267081"/>
                </a:lnTo>
                <a:lnTo>
                  <a:pt x="454317" y="213995"/>
                </a:lnTo>
                <a:lnTo>
                  <a:pt x="525144" y="166243"/>
                </a:lnTo>
                <a:lnTo>
                  <a:pt x="599706" y="123825"/>
                </a:lnTo>
                <a:lnTo>
                  <a:pt x="677735" y="87122"/>
                </a:lnTo>
                <a:lnTo>
                  <a:pt x="758888" y="56514"/>
                </a:lnTo>
                <a:lnTo>
                  <a:pt x="842962" y="32131"/>
                </a:lnTo>
                <a:lnTo>
                  <a:pt x="929703" y="14477"/>
                </a:lnTo>
                <a:lnTo>
                  <a:pt x="1018603" y="3556"/>
                </a:lnTo>
                <a:lnTo>
                  <a:pt x="1109662" y="0"/>
                </a:lnTo>
                <a:lnTo>
                  <a:pt x="1200721" y="3556"/>
                </a:lnTo>
                <a:lnTo>
                  <a:pt x="1289621" y="14477"/>
                </a:lnTo>
                <a:lnTo>
                  <a:pt x="1376362" y="32131"/>
                </a:lnTo>
                <a:lnTo>
                  <a:pt x="1460436" y="56514"/>
                </a:lnTo>
                <a:lnTo>
                  <a:pt x="1541589" y="87122"/>
                </a:lnTo>
                <a:lnTo>
                  <a:pt x="1619567" y="123825"/>
                </a:lnTo>
                <a:lnTo>
                  <a:pt x="1694116" y="166243"/>
                </a:lnTo>
                <a:lnTo>
                  <a:pt x="1764982" y="213995"/>
                </a:lnTo>
                <a:lnTo>
                  <a:pt x="1831784" y="267081"/>
                </a:lnTo>
                <a:lnTo>
                  <a:pt x="1894268" y="324993"/>
                </a:lnTo>
                <a:lnTo>
                  <a:pt x="1952180" y="387476"/>
                </a:lnTo>
                <a:lnTo>
                  <a:pt x="2005266" y="454278"/>
                </a:lnTo>
                <a:lnTo>
                  <a:pt x="2053018" y="525145"/>
                </a:lnTo>
                <a:lnTo>
                  <a:pt x="2095436" y="599694"/>
                </a:lnTo>
                <a:lnTo>
                  <a:pt x="2132139" y="677672"/>
                </a:lnTo>
                <a:lnTo>
                  <a:pt x="2162746" y="758825"/>
                </a:lnTo>
                <a:lnTo>
                  <a:pt x="2187130" y="842899"/>
                </a:lnTo>
                <a:lnTo>
                  <a:pt x="2204783" y="929639"/>
                </a:lnTo>
                <a:lnTo>
                  <a:pt x="2215705" y="1018539"/>
                </a:lnTo>
                <a:lnTo>
                  <a:pt x="2219388" y="1109599"/>
                </a:lnTo>
                <a:lnTo>
                  <a:pt x="2215705" y="1200658"/>
                </a:lnTo>
                <a:lnTo>
                  <a:pt x="2204783" y="1289558"/>
                </a:lnTo>
                <a:lnTo>
                  <a:pt x="2187130" y="1376299"/>
                </a:lnTo>
                <a:lnTo>
                  <a:pt x="2162746" y="1460373"/>
                </a:lnTo>
                <a:lnTo>
                  <a:pt x="2132139" y="1541526"/>
                </a:lnTo>
                <a:lnTo>
                  <a:pt x="2095436" y="1619504"/>
                </a:lnTo>
                <a:lnTo>
                  <a:pt x="2053018" y="1694053"/>
                </a:lnTo>
                <a:lnTo>
                  <a:pt x="2005266" y="1764919"/>
                </a:lnTo>
                <a:lnTo>
                  <a:pt x="1952180" y="1831721"/>
                </a:lnTo>
                <a:lnTo>
                  <a:pt x="1894268" y="1894205"/>
                </a:lnTo>
                <a:lnTo>
                  <a:pt x="1831784" y="1952117"/>
                </a:lnTo>
                <a:lnTo>
                  <a:pt x="1764982" y="2005203"/>
                </a:lnTo>
                <a:lnTo>
                  <a:pt x="1694116" y="2052955"/>
                </a:lnTo>
                <a:lnTo>
                  <a:pt x="1619567" y="2095373"/>
                </a:lnTo>
                <a:lnTo>
                  <a:pt x="1541589" y="2132076"/>
                </a:lnTo>
                <a:lnTo>
                  <a:pt x="1460436" y="2162683"/>
                </a:lnTo>
                <a:lnTo>
                  <a:pt x="1376362" y="2187067"/>
                </a:lnTo>
                <a:lnTo>
                  <a:pt x="1289621" y="2204720"/>
                </a:lnTo>
                <a:lnTo>
                  <a:pt x="1200721" y="2215642"/>
                </a:lnTo>
                <a:lnTo>
                  <a:pt x="1109662" y="2219198"/>
                </a:lnTo>
                <a:lnTo>
                  <a:pt x="1018603" y="2215642"/>
                </a:lnTo>
                <a:lnTo>
                  <a:pt x="929703" y="2204720"/>
                </a:lnTo>
                <a:lnTo>
                  <a:pt x="842962" y="2187067"/>
                </a:lnTo>
                <a:lnTo>
                  <a:pt x="758888" y="2162683"/>
                </a:lnTo>
                <a:lnTo>
                  <a:pt x="677735" y="2132076"/>
                </a:lnTo>
                <a:lnTo>
                  <a:pt x="599706" y="2095373"/>
                </a:lnTo>
                <a:lnTo>
                  <a:pt x="525144" y="2052955"/>
                </a:lnTo>
                <a:lnTo>
                  <a:pt x="454317" y="2005203"/>
                </a:lnTo>
                <a:lnTo>
                  <a:pt x="387502" y="1952117"/>
                </a:lnTo>
                <a:lnTo>
                  <a:pt x="325018" y="1894205"/>
                </a:lnTo>
                <a:lnTo>
                  <a:pt x="267119" y="1831721"/>
                </a:lnTo>
                <a:lnTo>
                  <a:pt x="214096" y="1764919"/>
                </a:lnTo>
                <a:lnTo>
                  <a:pt x="166255" y="1694053"/>
                </a:lnTo>
                <a:lnTo>
                  <a:pt x="123863" y="1619504"/>
                </a:lnTo>
                <a:lnTo>
                  <a:pt x="87198" y="1541526"/>
                </a:lnTo>
                <a:lnTo>
                  <a:pt x="56565" y="1460373"/>
                </a:lnTo>
                <a:lnTo>
                  <a:pt x="32245" y="1376299"/>
                </a:lnTo>
                <a:lnTo>
                  <a:pt x="14528" y="1289558"/>
                </a:lnTo>
                <a:lnTo>
                  <a:pt x="3682" y="1200658"/>
                </a:lnTo>
                <a:lnTo>
                  <a:pt x="0" y="1109599"/>
                </a:lnTo>
                <a:close/>
              </a:path>
            </a:pathLst>
          </a:custGeom>
          <a:ln w="12192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0062" y="1976501"/>
            <a:ext cx="2524125" cy="2533650"/>
          </a:xfrm>
          <a:custGeom>
            <a:avLst/>
            <a:gdLst/>
            <a:ahLst/>
            <a:cxnLst/>
            <a:rect l="l" t="t" r="r" b="b"/>
            <a:pathLst>
              <a:path w="2524125" h="2533650">
                <a:moveTo>
                  <a:pt x="0" y="1266571"/>
                </a:moveTo>
                <a:lnTo>
                  <a:pt x="4178" y="1162685"/>
                </a:lnTo>
                <a:lnTo>
                  <a:pt x="16509" y="1061085"/>
                </a:lnTo>
                <a:lnTo>
                  <a:pt x="36677" y="962151"/>
                </a:lnTo>
                <a:lnTo>
                  <a:pt x="64325" y="866266"/>
                </a:lnTo>
                <a:lnTo>
                  <a:pt x="99161" y="773557"/>
                </a:lnTo>
                <a:lnTo>
                  <a:pt x="140843" y="684529"/>
                </a:lnTo>
                <a:lnTo>
                  <a:pt x="189052" y="599313"/>
                </a:lnTo>
                <a:lnTo>
                  <a:pt x="243471" y="518540"/>
                </a:lnTo>
                <a:lnTo>
                  <a:pt x="303758" y="442213"/>
                </a:lnTo>
                <a:lnTo>
                  <a:pt x="369595" y="370966"/>
                </a:lnTo>
                <a:lnTo>
                  <a:pt x="440651" y="304800"/>
                </a:lnTo>
                <a:lnTo>
                  <a:pt x="516623" y="244348"/>
                </a:lnTo>
                <a:lnTo>
                  <a:pt x="597166" y="189737"/>
                </a:lnTo>
                <a:lnTo>
                  <a:pt x="681964" y="141350"/>
                </a:lnTo>
                <a:lnTo>
                  <a:pt x="770699" y="99440"/>
                </a:lnTo>
                <a:lnTo>
                  <a:pt x="863028" y="64515"/>
                </a:lnTo>
                <a:lnTo>
                  <a:pt x="958659" y="36702"/>
                </a:lnTo>
                <a:lnTo>
                  <a:pt x="1057211" y="16510"/>
                </a:lnTo>
                <a:lnTo>
                  <a:pt x="1158430" y="4190"/>
                </a:lnTo>
                <a:lnTo>
                  <a:pt x="1261935" y="0"/>
                </a:lnTo>
                <a:lnTo>
                  <a:pt x="1365313" y="4190"/>
                </a:lnTo>
                <a:lnTo>
                  <a:pt x="1466532" y="16510"/>
                </a:lnTo>
                <a:lnTo>
                  <a:pt x="1565084" y="36702"/>
                </a:lnTo>
                <a:lnTo>
                  <a:pt x="1660715" y="64515"/>
                </a:lnTo>
                <a:lnTo>
                  <a:pt x="1753044" y="99440"/>
                </a:lnTo>
                <a:lnTo>
                  <a:pt x="1841817" y="141350"/>
                </a:lnTo>
                <a:lnTo>
                  <a:pt x="1926526" y="189737"/>
                </a:lnTo>
                <a:lnTo>
                  <a:pt x="2007171" y="244348"/>
                </a:lnTo>
                <a:lnTo>
                  <a:pt x="2083117" y="304800"/>
                </a:lnTo>
                <a:lnTo>
                  <a:pt x="2154110" y="370966"/>
                </a:lnTo>
                <a:lnTo>
                  <a:pt x="2220023" y="442213"/>
                </a:lnTo>
                <a:lnTo>
                  <a:pt x="2280221" y="518540"/>
                </a:lnTo>
                <a:lnTo>
                  <a:pt x="2334704" y="599313"/>
                </a:lnTo>
                <a:lnTo>
                  <a:pt x="2382837" y="684529"/>
                </a:lnTo>
                <a:lnTo>
                  <a:pt x="2424620" y="773557"/>
                </a:lnTo>
                <a:lnTo>
                  <a:pt x="2459418" y="866266"/>
                </a:lnTo>
                <a:lnTo>
                  <a:pt x="2487104" y="962151"/>
                </a:lnTo>
                <a:lnTo>
                  <a:pt x="2507170" y="1061085"/>
                </a:lnTo>
                <a:lnTo>
                  <a:pt x="2519616" y="1162685"/>
                </a:lnTo>
                <a:lnTo>
                  <a:pt x="2523807" y="1266571"/>
                </a:lnTo>
                <a:lnTo>
                  <a:pt x="2519616" y="1370457"/>
                </a:lnTo>
                <a:lnTo>
                  <a:pt x="2507170" y="1472057"/>
                </a:lnTo>
                <a:lnTo>
                  <a:pt x="2487104" y="1570989"/>
                </a:lnTo>
                <a:lnTo>
                  <a:pt x="2459418" y="1666875"/>
                </a:lnTo>
                <a:lnTo>
                  <a:pt x="2424620" y="1759585"/>
                </a:lnTo>
                <a:lnTo>
                  <a:pt x="2382837" y="1848612"/>
                </a:lnTo>
                <a:lnTo>
                  <a:pt x="2334704" y="1933829"/>
                </a:lnTo>
                <a:lnTo>
                  <a:pt x="2280221" y="2014601"/>
                </a:lnTo>
                <a:lnTo>
                  <a:pt x="2220023" y="2090928"/>
                </a:lnTo>
                <a:lnTo>
                  <a:pt x="2154110" y="2162175"/>
                </a:lnTo>
                <a:lnTo>
                  <a:pt x="2083117" y="2228342"/>
                </a:lnTo>
                <a:lnTo>
                  <a:pt x="2007171" y="2288794"/>
                </a:lnTo>
                <a:lnTo>
                  <a:pt x="1926526" y="2343404"/>
                </a:lnTo>
                <a:lnTo>
                  <a:pt x="1841817" y="2391791"/>
                </a:lnTo>
                <a:lnTo>
                  <a:pt x="1753044" y="2433701"/>
                </a:lnTo>
                <a:lnTo>
                  <a:pt x="1660715" y="2468626"/>
                </a:lnTo>
                <a:lnTo>
                  <a:pt x="1565084" y="2496439"/>
                </a:lnTo>
                <a:lnTo>
                  <a:pt x="1466532" y="2516632"/>
                </a:lnTo>
                <a:lnTo>
                  <a:pt x="1365313" y="2528951"/>
                </a:lnTo>
                <a:lnTo>
                  <a:pt x="1261935" y="2533142"/>
                </a:lnTo>
                <a:lnTo>
                  <a:pt x="1158430" y="2528951"/>
                </a:lnTo>
                <a:lnTo>
                  <a:pt x="1057211" y="2516632"/>
                </a:lnTo>
                <a:lnTo>
                  <a:pt x="958659" y="2496439"/>
                </a:lnTo>
                <a:lnTo>
                  <a:pt x="863028" y="2468626"/>
                </a:lnTo>
                <a:lnTo>
                  <a:pt x="770699" y="2433701"/>
                </a:lnTo>
                <a:lnTo>
                  <a:pt x="681964" y="2391791"/>
                </a:lnTo>
                <a:lnTo>
                  <a:pt x="597166" y="2343404"/>
                </a:lnTo>
                <a:lnTo>
                  <a:pt x="516623" y="2288794"/>
                </a:lnTo>
                <a:lnTo>
                  <a:pt x="440651" y="2228342"/>
                </a:lnTo>
                <a:lnTo>
                  <a:pt x="369595" y="2162175"/>
                </a:lnTo>
                <a:lnTo>
                  <a:pt x="303758" y="2090928"/>
                </a:lnTo>
                <a:lnTo>
                  <a:pt x="243471" y="2014601"/>
                </a:lnTo>
                <a:lnTo>
                  <a:pt x="189052" y="1933829"/>
                </a:lnTo>
                <a:lnTo>
                  <a:pt x="140843" y="1848612"/>
                </a:lnTo>
                <a:lnTo>
                  <a:pt x="99161" y="1759585"/>
                </a:lnTo>
                <a:lnTo>
                  <a:pt x="64325" y="1666875"/>
                </a:lnTo>
                <a:lnTo>
                  <a:pt x="36677" y="1570989"/>
                </a:lnTo>
                <a:lnTo>
                  <a:pt x="16509" y="1472057"/>
                </a:lnTo>
                <a:lnTo>
                  <a:pt x="4178" y="1370457"/>
                </a:lnTo>
                <a:lnTo>
                  <a:pt x="0" y="1266571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5262" y="1671701"/>
            <a:ext cx="3133725" cy="3133725"/>
          </a:xfrm>
          <a:custGeom>
            <a:avLst/>
            <a:gdLst/>
            <a:ahLst/>
            <a:cxnLst/>
            <a:rect l="l" t="t" r="r" b="b"/>
            <a:pathLst>
              <a:path w="3133725" h="3133725">
                <a:moveTo>
                  <a:pt x="0" y="1566545"/>
                </a:moveTo>
                <a:lnTo>
                  <a:pt x="5194" y="1438021"/>
                </a:lnTo>
                <a:lnTo>
                  <a:pt x="20510" y="1312418"/>
                </a:lnTo>
                <a:lnTo>
                  <a:pt x="45529" y="1190116"/>
                </a:lnTo>
                <a:lnTo>
                  <a:pt x="79870" y="1071372"/>
                </a:lnTo>
                <a:lnTo>
                  <a:pt x="123113" y="956690"/>
                </a:lnTo>
                <a:lnTo>
                  <a:pt x="174866" y="846582"/>
                </a:lnTo>
                <a:lnTo>
                  <a:pt x="234708" y="741299"/>
                </a:lnTo>
                <a:lnTo>
                  <a:pt x="302259" y="641350"/>
                </a:lnTo>
                <a:lnTo>
                  <a:pt x="377113" y="546988"/>
                </a:lnTo>
                <a:lnTo>
                  <a:pt x="458851" y="458724"/>
                </a:lnTo>
                <a:lnTo>
                  <a:pt x="547077" y="377063"/>
                </a:lnTo>
                <a:lnTo>
                  <a:pt x="641388" y="302133"/>
                </a:lnTo>
                <a:lnTo>
                  <a:pt x="741387" y="234696"/>
                </a:lnTo>
                <a:lnTo>
                  <a:pt x="846658" y="174751"/>
                </a:lnTo>
                <a:lnTo>
                  <a:pt x="956818" y="123062"/>
                </a:lnTo>
                <a:lnTo>
                  <a:pt x="1071435" y="79756"/>
                </a:lnTo>
                <a:lnTo>
                  <a:pt x="1190180" y="45465"/>
                </a:lnTo>
                <a:lnTo>
                  <a:pt x="1312481" y="20447"/>
                </a:lnTo>
                <a:lnTo>
                  <a:pt x="1438084" y="5079"/>
                </a:lnTo>
                <a:lnTo>
                  <a:pt x="1566608" y="0"/>
                </a:lnTo>
                <a:lnTo>
                  <a:pt x="1695132" y="5079"/>
                </a:lnTo>
                <a:lnTo>
                  <a:pt x="1820735" y="20447"/>
                </a:lnTo>
                <a:lnTo>
                  <a:pt x="1943036" y="45465"/>
                </a:lnTo>
                <a:lnTo>
                  <a:pt x="2061781" y="79756"/>
                </a:lnTo>
                <a:lnTo>
                  <a:pt x="2176462" y="123062"/>
                </a:lnTo>
                <a:lnTo>
                  <a:pt x="2286571" y="174751"/>
                </a:lnTo>
                <a:lnTo>
                  <a:pt x="2391854" y="234696"/>
                </a:lnTo>
                <a:lnTo>
                  <a:pt x="2491803" y="302133"/>
                </a:lnTo>
                <a:lnTo>
                  <a:pt x="2586164" y="377063"/>
                </a:lnTo>
                <a:lnTo>
                  <a:pt x="2674429" y="458724"/>
                </a:lnTo>
                <a:lnTo>
                  <a:pt x="2756090" y="546988"/>
                </a:lnTo>
                <a:lnTo>
                  <a:pt x="2831020" y="641350"/>
                </a:lnTo>
                <a:lnTo>
                  <a:pt x="2898457" y="741299"/>
                </a:lnTo>
                <a:lnTo>
                  <a:pt x="2958401" y="846582"/>
                </a:lnTo>
                <a:lnTo>
                  <a:pt x="3010090" y="956690"/>
                </a:lnTo>
                <a:lnTo>
                  <a:pt x="3053397" y="1071372"/>
                </a:lnTo>
                <a:lnTo>
                  <a:pt x="3087687" y="1190116"/>
                </a:lnTo>
                <a:lnTo>
                  <a:pt x="3112706" y="1312418"/>
                </a:lnTo>
                <a:lnTo>
                  <a:pt x="3128073" y="1438021"/>
                </a:lnTo>
                <a:lnTo>
                  <a:pt x="3133153" y="1566545"/>
                </a:lnTo>
                <a:lnTo>
                  <a:pt x="3128073" y="1695069"/>
                </a:lnTo>
                <a:lnTo>
                  <a:pt x="3112706" y="1820672"/>
                </a:lnTo>
                <a:lnTo>
                  <a:pt x="3087687" y="1942973"/>
                </a:lnTo>
                <a:lnTo>
                  <a:pt x="3053397" y="2061718"/>
                </a:lnTo>
                <a:lnTo>
                  <a:pt x="3010090" y="2176399"/>
                </a:lnTo>
                <a:lnTo>
                  <a:pt x="2958401" y="2286508"/>
                </a:lnTo>
                <a:lnTo>
                  <a:pt x="2898457" y="2391791"/>
                </a:lnTo>
                <a:lnTo>
                  <a:pt x="2831020" y="2491740"/>
                </a:lnTo>
                <a:lnTo>
                  <a:pt x="2756090" y="2586101"/>
                </a:lnTo>
                <a:lnTo>
                  <a:pt x="2674429" y="2674366"/>
                </a:lnTo>
                <a:lnTo>
                  <a:pt x="2586164" y="2756027"/>
                </a:lnTo>
                <a:lnTo>
                  <a:pt x="2491803" y="2830957"/>
                </a:lnTo>
                <a:lnTo>
                  <a:pt x="2391854" y="2898394"/>
                </a:lnTo>
                <a:lnTo>
                  <a:pt x="2286571" y="2958338"/>
                </a:lnTo>
                <a:lnTo>
                  <a:pt x="2176462" y="3010027"/>
                </a:lnTo>
                <a:lnTo>
                  <a:pt x="2061781" y="3053334"/>
                </a:lnTo>
                <a:lnTo>
                  <a:pt x="1943036" y="3087624"/>
                </a:lnTo>
                <a:lnTo>
                  <a:pt x="1820735" y="3112643"/>
                </a:lnTo>
                <a:lnTo>
                  <a:pt x="1695132" y="3128010"/>
                </a:lnTo>
                <a:lnTo>
                  <a:pt x="1566608" y="3133217"/>
                </a:lnTo>
                <a:lnTo>
                  <a:pt x="1438084" y="3128010"/>
                </a:lnTo>
                <a:lnTo>
                  <a:pt x="1312481" y="3112643"/>
                </a:lnTo>
                <a:lnTo>
                  <a:pt x="1190180" y="3087624"/>
                </a:lnTo>
                <a:lnTo>
                  <a:pt x="1071435" y="3053334"/>
                </a:lnTo>
                <a:lnTo>
                  <a:pt x="956818" y="3010027"/>
                </a:lnTo>
                <a:lnTo>
                  <a:pt x="846658" y="2958338"/>
                </a:lnTo>
                <a:lnTo>
                  <a:pt x="741387" y="2898394"/>
                </a:lnTo>
                <a:lnTo>
                  <a:pt x="641388" y="2830957"/>
                </a:lnTo>
                <a:lnTo>
                  <a:pt x="547077" y="2756027"/>
                </a:lnTo>
                <a:lnTo>
                  <a:pt x="458851" y="2674366"/>
                </a:lnTo>
                <a:lnTo>
                  <a:pt x="377113" y="2586101"/>
                </a:lnTo>
                <a:lnTo>
                  <a:pt x="302259" y="2491740"/>
                </a:lnTo>
                <a:lnTo>
                  <a:pt x="234708" y="2391791"/>
                </a:lnTo>
                <a:lnTo>
                  <a:pt x="174866" y="2286508"/>
                </a:lnTo>
                <a:lnTo>
                  <a:pt x="123113" y="2176399"/>
                </a:lnTo>
                <a:lnTo>
                  <a:pt x="79870" y="2061718"/>
                </a:lnTo>
                <a:lnTo>
                  <a:pt x="45529" y="1942973"/>
                </a:lnTo>
                <a:lnTo>
                  <a:pt x="20510" y="1820672"/>
                </a:lnTo>
                <a:lnTo>
                  <a:pt x="5194" y="1695069"/>
                </a:lnTo>
                <a:lnTo>
                  <a:pt x="0" y="1566545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4875" y="3943350"/>
            <a:ext cx="180975" cy="190500"/>
          </a:xfrm>
          <a:custGeom>
            <a:avLst/>
            <a:gdLst/>
            <a:ahLst/>
            <a:cxnLst/>
            <a:rect l="l" t="t" r="r" b="b"/>
            <a:pathLst>
              <a:path w="180975" h="190500">
                <a:moveTo>
                  <a:pt x="84315" y="0"/>
                </a:moveTo>
                <a:lnTo>
                  <a:pt x="45338" y="12445"/>
                </a:lnTo>
                <a:lnTo>
                  <a:pt x="16116" y="40767"/>
                </a:lnTo>
                <a:lnTo>
                  <a:pt x="1092" y="80263"/>
                </a:lnTo>
                <a:lnTo>
                  <a:pt x="0" y="95123"/>
                </a:lnTo>
                <a:lnTo>
                  <a:pt x="317" y="103124"/>
                </a:lnTo>
                <a:lnTo>
                  <a:pt x="12611" y="143510"/>
                </a:lnTo>
                <a:lnTo>
                  <a:pt x="39839" y="173736"/>
                </a:lnTo>
                <a:lnTo>
                  <a:pt x="77927" y="189230"/>
                </a:lnTo>
                <a:lnTo>
                  <a:pt x="92341" y="190373"/>
                </a:lnTo>
                <a:lnTo>
                  <a:pt x="105486" y="189102"/>
                </a:lnTo>
                <a:lnTo>
                  <a:pt x="140703" y="173862"/>
                </a:lnTo>
                <a:lnTo>
                  <a:pt x="166662" y="143382"/>
                </a:lnTo>
                <a:lnTo>
                  <a:pt x="179628" y="100202"/>
                </a:lnTo>
                <a:lnTo>
                  <a:pt x="180416" y="83438"/>
                </a:lnTo>
                <a:lnTo>
                  <a:pt x="177800" y="69595"/>
                </a:lnTo>
                <a:lnTo>
                  <a:pt x="159194" y="33655"/>
                </a:lnTo>
                <a:lnTo>
                  <a:pt x="126974" y="9017"/>
                </a:lnTo>
                <a:lnTo>
                  <a:pt x="84315" y="0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90775" y="2295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342" y="0"/>
                </a:moveTo>
                <a:lnTo>
                  <a:pt x="30352" y="15112"/>
                </a:lnTo>
                <a:lnTo>
                  <a:pt x="5333" y="47751"/>
                </a:lnTo>
                <a:lnTo>
                  <a:pt x="0" y="75819"/>
                </a:lnTo>
                <a:lnTo>
                  <a:pt x="635" y="85725"/>
                </a:lnTo>
                <a:lnTo>
                  <a:pt x="16891" y="123189"/>
                </a:lnTo>
                <a:lnTo>
                  <a:pt x="50673" y="146938"/>
                </a:lnTo>
                <a:lnTo>
                  <a:pt x="80137" y="152019"/>
                </a:lnTo>
                <a:lnTo>
                  <a:pt x="93344" y="150240"/>
                </a:lnTo>
                <a:lnTo>
                  <a:pt x="127126" y="131699"/>
                </a:lnTo>
                <a:lnTo>
                  <a:pt x="147955" y="95630"/>
                </a:lnTo>
                <a:lnTo>
                  <a:pt x="152019" y="63246"/>
                </a:lnTo>
                <a:lnTo>
                  <a:pt x="148462" y="50164"/>
                </a:lnTo>
                <a:lnTo>
                  <a:pt x="124968" y="18034"/>
                </a:lnTo>
                <a:lnTo>
                  <a:pt x="85343" y="1142"/>
                </a:lnTo>
                <a:lnTo>
                  <a:pt x="6934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3475" y="2468994"/>
            <a:ext cx="1245870" cy="12731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4800" dirty="0">
                <a:solidFill>
                  <a:srgbClr val="2C4052"/>
                </a:solidFill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endParaRPr sz="4800">
              <a:latin typeface="微软雅黑" panose="020B0503020204020204" charset="-122"/>
              <a:cs typeface="微软雅黑" panose="020B0503020204020204" charset="-122"/>
            </a:endParaRPr>
          </a:p>
          <a:p>
            <a:pPr marL="31750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C</a:t>
            </a:r>
            <a:r>
              <a:rPr sz="18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ONT</a:t>
            </a:r>
            <a:r>
              <a:rPr sz="1800" dirty="0">
                <a:solidFill>
                  <a:srgbClr val="242424"/>
                </a:solidFill>
                <a:latin typeface="Segoe UI" panose="020B0502040204020203"/>
                <a:cs typeface="Segoe UI" panose="020B0502040204020203"/>
              </a:rPr>
              <a:t>ENTS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495550"/>
            <a:ext cx="104775" cy="1638300"/>
          </a:xfrm>
          <a:custGeom>
            <a:avLst/>
            <a:gdLst/>
            <a:ahLst/>
            <a:cxnLst/>
            <a:rect l="l" t="t" r="r" b="b"/>
            <a:pathLst>
              <a:path w="104775" h="1638300">
                <a:moveTo>
                  <a:pt x="0" y="1637919"/>
                </a:moveTo>
                <a:lnTo>
                  <a:pt x="104644" y="1637919"/>
                </a:lnTo>
                <a:lnTo>
                  <a:pt x="104644" y="0"/>
                </a:lnTo>
                <a:lnTo>
                  <a:pt x="0" y="0"/>
                </a:lnTo>
                <a:lnTo>
                  <a:pt x="0" y="1637919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组合 28"/>
          <p:cNvGrpSpPr/>
          <p:nvPr/>
        </p:nvGrpSpPr>
        <p:grpSpPr>
          <a:xfrm>
            <a:off x="3557016" y="957326"/>
            <a:ext cx="7181850" cy="781050"/>
            <a:chOff x="3557016" y="957326"/>
            <a:chExt cx="7181850" cy="781050"/>
          </a:xfrm>
        </p:grpSpPr>
        <p:sp>
          <p:nvSpPr>
            <p:cNvPr id="9" name="object 9"/>
            <p:cNvSpPr txBox="1"/>
            <p:nvPr/>
          </p:nvSpPr>
          <p:spPr>
            <a:xfrm>
              <a:off x="4880610" y="1232535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sz="2750" spc="25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整体设计</a:t>
              </a:r>
              <a:endParaRPr lang="zh-CN" sz="2750" spc="2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679190" y="1033145"/>
              <a:ext cx="64960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01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57016" y="957326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0" y="390271"/>
                  </a:moveTo>
                  <a:lnTo>
                    <a:pt x="4952" y="327025"/>
                  </a:lnTo>
                  <a:lnTo>
                    <a:pt x="19558" y="266953"/>
                  </a:lnTo>
                  <a:lnTo>
                    <a:pt x="42925" y="210947"/>
                  </a:lnTo>
                  <a:lnTo>
                    <a:pt x="74295" y="159765"/>
                  </a:lnTo>
                  <a:lnTo>
                    <a:pt x="112902" y="114300"/>
                  </a:lnTo>
                  <a:lnTo>
                    <a:pt x="157734" y="75311"/>
                  </a:lnTo>
                  <a:lnTo>
                    <a:pt x="208279" y="43561"/>
                  </a:lnTo>
                  <a:lnTo>
                    <a:pt x="263651" y="19812"/>
                  </a:lnTo>
                  <a:lnTo>
                    <a:pt x="322961" y="5079"/>
                  </a:lnTo>
                  <a:lnTo>
                    <a:pt x="385445" y="0"/>
                  </a:lnTo>
                  <a:lnTo>
                    <a:pt x="417068" y="1270"/>
                  </a:lnTo>
                  <a:lnTo>
                    <a:pt x="478027" y="11302"/>
                  </a:lnTo>
                  <a:lnTo>
                    <a:pt x="535432" y="30607"/>
                  </a:lnTo>
                  <a:lnTo>
                    <a:pt x="588518" y="58420"/>
                  </a:lnTo>
                  <a:lnTo>
                    <a:pt x="636270" y="93852"/>
                  </a:lnTo>
                  <a:lnTo>
                    <a:pt x="678179" y="136271"/>
                  </a:lnTo>
                  <a:lnTo>
                    <a:pt x="713232" y="184658"/>
                  </a:lnTo>
                  <a:lnTo>
                    <a:pt x="740663" y="238378"/>
                  </a:lnTo>
                  <a:lnTo>
                    <a:pt x="759713" y="296545"/>
                  </a:lnTo>
                  <a:lnTo>
                    <a:pt x="769620" y="358266"/>
                  </a:lnTo>
                  <a:lnTo>
                    <a:pt x="771016" y="390271"/>
                  </a:lnTo>
                  <a:lnTo>
                    <a:pt x="769620" y="422401"/>
                  </a:lnTo>
                  <a:lnTo>
                    <a:pt x="759713" y="484124"/>
                  </a:lnTo>
                  <a:lnTo>
                    <a:pt x="740663" y="542289"/>
                  </a:lnTo>
                  <a:lnTo>
                    <a:pt x="713232" y="596011"/>
                  </a:lnTo>
                  <a:lnTo>
                    <a:pt x="678179" y="644398"/>
                  </a:lnTo>
                  <a:lnTo>
                    <a:pt x="636270" y="686815"/>
                  </a:lnTo>
                  <a:lnTo>
                    <a:pt x="588518" y="722249"/>
                  </a:lnTo>
                  <a:lnTo>
                    <a:pt x="535432" y="750062"/>
                  </a:lnTo>
                  <a:lnTo>
                    <a:pt x="478027" y="769365"/>
                  </a:lnTo>
                  <a:lnTo>
                    <a:pt x="417068" y="779399"/>
                  </a:lnTo>
                  <a:lnTo>
                    <a:pt x="385445" y="780669"/>
                  </a:lnTo>
                  <a:lnTo>
                    <a:pt x="353822" y="779399"/>
                  </a:lnTo>
                  <a:lnTo>
                    <a:pt x="292862" y="769365"/>
                  </a:lnTo>
                  <a:lnTo>
                    <a:pt x="235458" y="750062"/>
                  </a:lnTo>
                  <a:lnTo>
                    <a:pt x="182372" y="722249"/>
                  </a:lnTo>
                  <a:lnTo>
                    <a:pt x="134620" y="686815"/>
                  </a:lnTo>
                  <a:lnTo>
                    <a:pt x="92710" y="644398"/>
                  </a:lnTo>
                  <a:lnTo>
                    <a:pt x="57658" y="596011"/>
                  </a:lnTo>
                  <a:lnTo>
                    <a:pt x="30225" y="542289"/>
                  </a:lnTo>
                  <a:lnTo>
                    <a:pt x="11175" y="484124"/>
                  </a:lnTo>
                  <a:lnTo>
                    <a:pt x="1270" y="422401"/>
                  </a:lnTo>
                  <a:lnTo>
                    <a:pt x="0" y="390271"/>
                  </a:lnTo>
                  <a:close/>
                </a:path>
              </a:pathLst>
            </a:custGeom>
            <a:ln w="2895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33216" y="1738376"/>
              <a:ext cx="7105650" cy="0"/>
            </a:xfrm>
            <a:custGeom>
              <a:avLst/>
              <a:gdLst/>
              <a:ahLst/>
              <a:cxnLst/>
              <a:rect l="l" t="t" r="r" b="b"/>
              <a:pathLst>
                <a:path w="7105650">
                  <a:moveTo>
                    <a:pt x="0" y="0"/>
                  </a:moveTo>
                  <a:lnTo>
                    <a:pt x="7105142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组合 29"/>
          <p:cNvGrpSpPr/>
          <p:nvPr/>
        </p:nvGrpSpPr>
        <p:grpSpPr>
          <a:xfrm>
            <a:off x="3557016" y="1923821"/>
            <a:ext cx="7181850" cy="781050"/>
            <a:chOff x="3557016" y="1947926"/>
            <a:chExt cx="7181850" cy="781050"/>
          </a:xfrm>
        </p:grpSpPr>
        <p:sp>
          <p:nvSpPr>
            <p:cNvPr id="13" name="object 13"/>
            <p:cNvSpPr txBox="1"/>
            <p:nvPr/>
          </p:nvSpPr>
          <p:spPr>
            <a:xfrm>
              <a:off x="4880610" y="2228215"/>
              <a:ext cx="490474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内部人员进出场景</a:t>
              </a:r>
              <a:endParaRPr lang="zh-CN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688080" y="2020570"/>
              <a:ext cx="65087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02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557016" y="194792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79"/>
                  </a:lnTo>
                  <a:lnTo>
                    <a:pt x="75311" y="157861"/>
                  </a:lnTo>
                  <a:lnTo>
                    <a:pt x="114300" y="112902"/>
                  </a:lnTo>
                  <a:lnTo>
                    <a:pt x="159765" y="74295"/>
                  </a:lnTo>
                  <a:lnTo>
                    <a:pt x="210947" y="42925"/>
                  </a:lnTo>
                  <a:lnTo>
                    <a:pt x="266953" y="19558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8"/>
                  </a:lnTo>
                  <a:lnTo>
                    <a:pt x="644398" y="92710"/>
                  </a:lnTo>
                  <a:lnTo>
                    <a:pt x="686815" y="134620"/>
                  </a:lnTo>
                  <a:lnTo>
                    <a:pt x="722249" y="182372"/>
                  </a:lnTo>
                  <a:lnTo>
                    <a:pt x="750062" y="235458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5"/>
                  </a:lnTo>
                  <a:lnTo>
                    <a:pt x="769365" y="478282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2"/>
                  </a:lnTo>
                  <a:lnTo>
                    <a:pt x="1270" y="417195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2741" y="272897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组合 31"/>
          <p:cNvGrpSpPr/>
          <p:nvPr/>
        </p:nvGrpSpPr>
        <p:grpSpPr>
          <a:xfrm>
            <a:off x="3557016" y="3856811"/>
            <a:ext cx="7181850" cy="781050"/>
            <a:chOff x="3557016" y="3900551"/>
            <a:chExt cx="7181850" cy="781050"/>
          </a:xfrm>
        </p:grpSpPr>
        <p:sp>
          <p:nvSpPr>
            <p:cNvPr id="17" name="object 17"/>
            <p:cNvSpPr txBox="1"/>
            <p:nvPr/>
          </p:nvSpPr>
          <p:spPr>
            <a:xfrm>
              <a:off x="4880610" y="4184650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人员管理</a:t>
              </a:r>
              <a:r>
                <a:rPr lang="en-US" altLang="zh-CN" sz="2750" spc="25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PC</a:t>
              </a:r>
              <a:r>
                <a:rPr lang="zh-CN" altLang="en-US" sz="2750" spc="25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端</a:t>
              </a:r>
              <a:endParaRPr lang="zh-CN" altLang="en-US" sz="2750" spc="2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688080" y="3977005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4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57016" y="3900551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42741" y="4681601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组合 30"/>
          <p:cNvGrpSpPr/>
          <p:nvPr/>
        </p:nvGrpSpPr>
        <p:grpSpPr>
          <a:xfrm>
            <a:off x="3557016" y="2890316"/>
            <a:ext cx="7181850" cy="781050"/>
            <a:chOff x="3557016" y="2919476"/>
            <a:chExt cx="7181850" cy="781050"/>
          </a:xfrm>
        </p:grpSpPr>
        <p:sp>
          <p:nvSpPr>
            <p:cNvPr id="21" name="object 21"/>
            <p:cNvSpPr txBox="1"/>
            <p:nvPr/>
          </p:nvSpPr>
          <p:spPr>
            <a:xfrm>
              <a:off x="4880610" y="3198495"/>
              <a:ext cx="401066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外部人员进出</a:t>
              </a:r>
              <a:r>
                <a:rPr lang="zh-CN" altLang="en-US" sz="2750" spc="25" dirty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场景</a:t>
              </a:r>
              <a:endParaRPr lang="zh-CN" altLang="en-US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688080" y="2990850"/>
              <a:ext cx="77152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3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557016" y="291947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42741" y="370052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组合 32"/>
          <p:cNvGrpSpPr/>
          <p:nvPr/>
        </p:nvGrpSpPr>
        <p:grpSpPr>
          <a:xfrm>
            <a:off x="3557016" y="4823308"/>
            <a:ext cx="7181850" cy="781050"/>
            <a:chOff x="3557016" y="4823308"/>
            <a:chExt cx="7181850" cy="781050"/>
          </a:xfrm>
        </p:grpSpPr>
        <p:sp>
          <p:nvSpPr>
            <p:cNvPr id="25" name="object 17"/>
            <p:cNvSpPr txBox="1"/>
            <p:nvPr/>
          </p:nvSpPr>
          <p:spPr>
            <a:xfrm>
              <a:off x="4880610" y="5107407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 smtClean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设备方案</a:t>
              </a: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object 18"/>
            <p:cNvSpPr txBox="1"/>
            <p:nvPr/>
          </p:nvSpPr>
          <p:spPr>
            <a:xfrm>
              <a:off x="3688080" y="4899762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 smtClean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lang="en-US"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5</a:t>
              </a:r>
              <a:endParaRPr sz="3600" dirty="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7" name="object 19"/>
            <p:cNvSpPr/>
            <p:nvPr/>
          </p:nvSpPr>
          <p:spPr>
            <a:xfrm>
              <a:off x="3557016" y="4823308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0"/>
            <p:cNvSpPr/>
            <p:nvPr/>
          </p:nvSpPr>
          <p:spPr>
            <a:xfrm>
              <a:off x="3642741" y="5604358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sym typeface="+mn-ea"/>
              </a:rPr>
              <a:t>人员</a:t>
            </a:r>
            <a:r>
              <a:rPr lang="zh-CN" altLang="en-US" sz="3200" dirty="0">
                <a:sym typeface="+mn-ea"/>
              </a:rPr>
              <a:t>管理系统</a:t>
            </a:r>
            <a:r>
              <a:rPr lang="en-US" altLang="zh-CN" sz="3200" dirty="0">
                <a:sym typeface="+mn-ea"/>
              </a:rPr>
              <a:t>PC</a:t>
            </a:r>
            <a:r>
              <a:rPr lang="zh-CN" altLang="en-US" sz="3200" dirty="0">
                <a:sym typeface="+mn-ea"/>
              </a:rPr>
              <a:t>端</a:t>
            </a:r>
            <a:endParaRPr lang="zh-CN" altLang="en-US" sz="3200" dirty="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3380" y="1734820"/>
            <a:ext cx="486791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74345">
              <a:lnSpc>
                <a:spcPct val="200000"/>
              </a:lnSpc>
            </a:pPr>
            <a:r>
              <a:rPr lang="en-US" altLang="zh-CN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、首页统计</a:t>
            </a:r>
            <a:endParaRPr lang="zh-CN" altLang="en-US" sz="14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74345">
              <a:lnSpc>
                <a:spcPct val="200000"/>
              </a:lnSpc>
            </a:pPr>
            <a:r>
              <a:rPr lang="zh-CN" altLang="en-US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首页会显示当前在场人数和在场车辆数，并用折线图表示各时间。</a:t>
            </a:r>
            <a:endParaRPr lang="zh-CN" altLang="en-US" sz="14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74345">
              <a:lnSpc>
                <a:spcPct val="200000"/>
              </a:lnSpc>
            </a:pPr>
            <a:r>
              <a:rPr lang="en-US" altLang="zh-CN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、内部人员信息维护</a:t>
            </a:r>
            <a:endParaRPr lang="zh-CN" altLang="en-US" sz="14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74345">
              <a:lnSpc>
                <a:spcPct val="200000"/>
              </a:lnSpc>
            </a:pPr>
            <a:r>
              <a:rPr lang="zh-CN" altLang="en-US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维护本单位基础人员数据信息。</a:t>
            </a:r>
            <a:endParaRPr lang="zh-CN" altLang="en-US" sz="14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74345">
              <a:lnSpc>
                <a:spcPct val="200000"/>
              </a:lnSpc>
            </a:pPr>
            <a:r>
              <a:rPr lang="en-US" altLang="zh-CN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400" b="1" kern="1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、外来人员进出记录</a:t>
            </a:r>
            <a:r>
              <a:rPr lang="zh-CN" altLang="en-US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查询、预约记录查询。</a:t>
            </a:r>
            <a:endParaRPr lang="zh-CN" altLang="en-US" sz="14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74345">
              <a:lnSpc>
                <a:spcPct val="200000"/>
              </a:lnSpc>
            </a:pPr>
            <a:r>
              <a:rPr lang="en-US" altLang="zh-CN" sz="1400" b="1" kern="100" dirty="0" smtClean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400" b="1" kern="100" dirty="0" smtClean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、内部人员进出记录</a:t>
            </a:r>
            <a:r>
              <a:rPr lang="zh-CN" altLang="en-US" sz="1400" b="1" kern="1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查询。</a:t>
            </a:r>
            <a:endParaRPr lang="zh-CN" altLang="en-US" sz="14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74345">
              <a:lnSpc>
                <a:spcPct val="200000"/>
              </a:lnSpc>
            </a:pPr>
            <a:r>
              <a:rPr lang="zh-CN" altLang="en-US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可以根据筛选条件查询记录和导出</a:t>
            </a:r>
            <a:r>
              <a:rPr lang="en-US" altLang="zh-CN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excel</a:t>
            </a:r>
            <a:r>
              <a:rPr lang="zh-CN" altLang="en-US" sz="14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400" b="1" dirty="0">
              <a:solidFill>
                <a:prstClr val="black"/>
              </a:solidFill>
            </a:endParaRPr>
          </a:p>
          <a:p>
            <a:pPr indent="474345">
              <a:lnSpc>
                <a:spcPct val="200000"/>
              </a:lnSpc>
            </a:pPr>
            <a:endParaRPr lang="zh-CN" altLang="en-US" sz="1400" b="1" kern="1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1845" y="1219200"/>
            <a:ext cx="953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PC</a:t>
            </a:r>
            <a:r>
              <a:rPr lang="zh-CN" altLang="en-US">
                <a:solidFill>
                  <a:srgbClr val="FF0000"/>
                </a:solidFill>
              </a:rPr>
              <a:t>端：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5400" y="1734820"/>
            <a:ext cx="6868795" cy="38639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462" y="2128901"/>
            <a:ext cx="2219960" cy="2219325"/>
          </a:xfrm>
          <a:custGeom>
            <a:avLst/>
            <a:gdLst/>
            <a:ahLst/>
            <a:cxnLst/>
            <a:rect l="l" t="t" r="r" b="b"/>
            <a:pathLst>
              <a:path w="2219960" h="2219325">
                <a:moveTo>
                  <a:pt x="0" y="1109599"/>
                </a:moveTo>
                <a:lnTo>
                  <a:pt x="3682" y="1018539"/>
                </a:lnTo>
                <a:lnTo>
                  <a:pt x="14528" y="929639"/>
                </a:lnTo>
                <a:lnTo>
                  <a:pt x="32245" y="842899"/>
                </a:lnTo>
                <a:lnTo>
                  <a:pt x="56565" y="758825"/>
                </a:lnTo>
                <a:lnTo>
                  <a:pt x="87198" y="677672"/>
                </a:lnTo>
                <a:lnTo>
                  <a:pt x="123863" y="599694"/>
                </a:lnTo>
                <a:lnTo>
                  <a:pt x="166255" y="525145"/>
                </a:lnTo>
                <a:lnTo>
                  <a:pt x="214096" y="454278"/>
                </a:lnTo>
                <a:lnTo>
                  <a:pt x="267119" y="387476"/>
                </a:lnTo>
                <a:lnTo>
                  <a:pt x="325018" y="324993"/>
                </a:lnTo>
                <a:lnTo>
                  <a:pt x="387502" y="267081"/>
                </a:lnTo>
                <a:lnTo>
                  <a:pt x="454317" y="213995"/>
                </a:lnTo>
                <a:lnTo>
                  <a:pt x="525144" y="166243"/>
                </a:lnTo>
                <a:lnTo>
                  <a:pt x="599706" y="123825"/>
                </a:lnTo>
                <a:lnTo>
                  <a:pt x="677735" y="87122"/>
                </a:lnTo>
                <a:lnTo>
                  <a:pt x="758888" y="56514"/>
                </a:lnTo>
                <a:lnTo>
                  <a:pt x="842962" y="32131"/>
                </a:lnTo>
                <a:lnTo>
                  <a:pt x="929703" y="14477"/>
                </a:lnTo>
                <a:lnTo>
                  <a:pt x="1018603" y="3556"/>
                </a:lnTo>
                <a:lnTo>
                  <a:pt x="1109662" y="0"/>
                </a:lnTo>
                <a:lnTo>
                  <a:pt x="1200721" y="3556"/>
                </a:lnTo>
                <a:lnTo>
                  <a:pt x="1289621" y="14477"/>
                </a:lnTo>
                <a:lnTo>
                  <a:pt x="1376362" y="32131"/>
                </a:lnTo>
                <a:lnTo>
                  <a:pt x="1460436" y="56514"/>
                </a:lnTo>
                <a:lnTo>
                  <a:pt x="1541589" y="87122"/>
                </a:lnTo>
                <a:lnTo>
                  <a:pt x="1619567" y="123825"/>
                </a:lnTo>
                <a:lnTo>
                  <a:pt x="1694116" y="166243"/>
                </a:lnTo>
                <a:lnTo>
                  <a:pt x="1764982" y="213995"/>
                </a:lnTo>
                <a:lnTo>
                  <a:pt x="1831784" y="267081"/>
                </a:lnTo>
                <a:lnTo>
                  <a:pt x="1894268" y="324993"/>
                </a:lnTo>
                <a:lnTo>
                  <a:pt x="1952180" y="387476"/>
                </a:lnTo>
                <a:lnTo>
                  <a:pt x="2005266" y="454278"/>
                </a:lnTo>
                <a:lnTo>
                  <a:pt x="2053018" y="525145"/>
                </a:lnTo>
                <a:lnTo>
                  <a:pt x="2095436" y="599694"/>
                </a:lnTo>
                <a:lnTo>
                  <a:pt x="2132139" y="677672"/>
                </a:lnTo>
                <a:lnTo>
                  <a:pt x="2162746" y="758825"/>
                </a:lnTo>
                <a:lnTo>
                  <a:pt x="2187130" y="842899"/>
                </a:lnTo>
                <a:lnTo>
                  <a:pt x="2204783" y="929639"/>
                </a:lnTo>
                <a:lnTo>
                  <a:pt x="2215705" y="1018539"/>
                </a:lnTo>
                <a:lnTo>
                  <a:pt x="2219388" y="1109599"/>
                </a:lnTo>
                <a:lnTo>
                  <a:pt x="2215705" y="1200658"/>
                </a:lnTo>
                <a:lnTo>
                  <a:pt x="2204783" y="1289558"/>
                </a:lnTo>
                <a:lnTo>
                  <a:pt x="2187130" y="1376299"/>
                </a:lnTo>
                <a:lnTo>
                  <a:pt x="2162746" y="1460373"/>
                </a:lnTo>
                <a:lnTo>
                  <a:pt x="2132139" y="1541526"/>
                </a:lnTo>
                <a:lnTo>
                  <a:pt x="2095436" y="1619504"/>
                </a:lnTo>
                <a:lnTo>
                  <a:pt x="2053018" y="1694053"/>
                </a:lnTo>
                <a:lnTo>
                  <a:pt x="2005266" y="1764919"/>
                </a:lnTo>
                <a:lnTo>
                  <a:pt x="1952180" y="1831721"/>
                </a:lnTo>
                <a:lnTo>
                  <a:pt x="1894268" y="1894205"/>
                </a:lnTo>
                <a:lnTo>
                  <a:pt x="1831784" y="1952117"/>
                </a:lnTo>
                <a:lnTo>
                  <a:pt x="1764982" y="2005203"/>
                </a:lnTo>
                <a:lnTo>
                  <a:pt x="1694116" y="2052955"/>
                </a:lnTo>
                <a:lnTo>
                  <a:pt x="1619567" y="2095373"/>
                </a:lnTo>
                <a:lnTo>
                  <a:pt x="1541589" y="2132076"/>
                </a:lnTo>
                <a:lnTo>
                  <a:pt x="1460436" y="2162683"/>
                </a:lnTo>
                <a:lnTo>
                  <a:pt x="1376362" y="2187067"/>
                </a:lnTo>
                <a:lnTo>
                  <a:pt x="1289621" y="2204720"/>
                </a:lnTo>
                <a:lnTo>
                  <a:pt x="1200721" y="2215642"/>
                </a:lnTo>
                <a:lnTo>
                  <a:pt x="1109662" y="2219198"/>
                </a:lnTo>
                <a:lnTo>
                  <a:pt x="1018603" y="2215642"/>
                </a:lnTo>
                <a:lnTo>
                  <a:pt x="929703" y="2204720"/>
                </a:lnTo>
                <a:lnTo>
                  <a:pt x="842962" y="2187067"/>
                </a:lnTo>
                <a:lnTo>
                  <a:pt x="758888" y="2162683"/>
                </a:lnTo>
                <a:lnTo>
                  <a:pt x="677735" y="2132076"/>
                </a:lnTo>
                <a:lnTo>
                  <a:pt x="599706" y="2095373"/>
                </a:lnTo>
                <a:lnTo>
                  <a:pt x="525144" y="2052955"/>
                </a:lnTo>
                <a:lnTo>
                  <a:pt x="454317" y="2005203"/>
                </a:lnTo>
                <a:lnTo>
                  <a:pt x="387502" y="1952117"/>
                </a:lnTo>
                <a:lnTo>
                  <a:pt x="325018" y="1894205"/>
                </a:lnTo>
                <a:lnTo>
                  <a:pt x="267119" y="1831721"/>
                </a:lnTo>
                <a:lnTo>
                  <a:pt x="214096" y="1764919"/>
                </a:lnTo>
                <a:lnTo>
                  <a:pt x="166255" y="1694053"/>
                </a:lnTo>
                <a:lnTo>
                  <a:pt x="123863" y="1619504"/>
                </a:lnTo>
                <a:lnTo>
                  <a:pt x="87198" y="1541526"/>
                </a:lnTo>
                <a:lnTo>
                  <a:pt x="56565" y="1460373"/>
                </a:lnTo>
                <a:lnTo>
                  <a:pt x="32245" y="1376299"/>
                </a:lnTo>
                <a:lnTo>
                  <a:pt x="14528" y="1289558"/>
                </a:lnTo>
                <a:lnTo>
                  <a:pt x="3682" y="1200658"/>
                </a:lnTo>
                <a:lnTo>
                  <a:pt x="0" y="1109599"/>
                </a:lnTo>
                <a:close/>
              </a:path>
            </a:pathLst>
          </a:custGeom>
          <a:ln w="12192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0062" y="1976501"/>
            <a:ext cx="2524125" cy="2533650"/>
          </a:xfrm>
          <a:custGeom>
            <a:avLst/>
            <a:gdLst/>
            <a:ahLst/>
            <a:cxnLst/>
            <a:rect l="l" t="t" r="r" b="b"/>
            <a:pathLst>
              <a:path w="2524125" h="2533650">
                <a:moveTo>
                  <a:pt x="0" y="1266571"/>
                </a:moveTo>
                <a:lnTo>
                  <a:pt x="4178" y="1162685"/>
                </a:lnTo>
                <a:lnTo>
                  <a:pt x="16509" y="1061085"/>
                </a:lnTo>
                <a:lnTo>
                  <a:pt x="36677" y="962151"/>
                </a:lnTo>
                <a:lnTo>
                  <a:pt x="64325" y="866266"/>
                </a:lnTo>
                <a:lnTo>
                  <a:pt x="99161" y="773557"/>
                </a:lnTo>
                <a:lnTo>
                  <a:pt x="140843" y="684529"/>
                </a:lnTo>
                <a:lnTo>
                  <a:pt x="189052" y="599313"/>
                </a:lnTo>
                <a:lnTo>
                  <a:pt x="243471" y="518540"/>
                </a:lnTo>
                <a:lnTo>
                  <a:pt x="303758" y="442213"/>
                </a:lnTo>
                <a:lnTo>
                  <a:pt x="369595" y="370966"/>
                </a:lnTo>
                <a:lnTo>
                  <a:pt x="440651" y="304800"/>
                </a:lnTo>
                <a:lnTo>
                  <a:pt x="516623" y="244348"/>
                </a:lnTo>
                <a:lnTo>
                  <a:pt x="597166" y="189737"/>
                </a:lnTo>
                <a:lnTo>
                  <a:pt x="681964" y="141350"/>
                </a:lnTo>
                <a:lnTo>
                  <a:pt x="770699" y="99440"/>
                </a:lnTo>
                <a:lnTo>
                  <a:pt x="863028" y="64515"/>
                </a:lnTo>
                <a:lnTo>
                  <a:pt x="958659" y="36702"/>
                </a:lnTo>
                <a:lnTo>
                  <a:pt x="1057211" y="16510"/>
                </a:lnTo>
                <a:lnTo>
                  <a:pt x="1158430" y="4190"/>
                </a:lnTo>
                <a:lnTo>
                  <a:pt x="1261935" y="0"/>
                </a:lnTo>
                <a:lnTo>
                  <a:pt x="1365313" y="4190"/>
                </a:lnTo>
                <a:lnTo>
                  <a:pt x="1466532" y="16510"/>
                </a:lnTo>
                <a:lnTo>
                  <a:pt x="1565084" y="36702"/>
                </a:lnTo>
                <a:lnTo>
                  <a:pt x="1660715" y="64515"/>
                </a:lnTo>
                <a:lnTo>
                  <a:pt x="1753044" y="99440"/>
                </a:lnTo>
                <a:lnTo>
                  <a:pt x="1841817" y="141350"/>
                </a:lnTo>
                <a:lnTo>
                  <a:pt x="1926526" y="189737"/>
                </a:lnTo>
                <a:lnTo>
                  <a:pt x="2007171" y="244348"/>
                </a:lnTo>
                <a:lnTo>
                  <a:pt x="2083117" y="304800"/>
                </a:lnTo>
                <a:lnTo>
                  <a:pt x="2154110" y="370966"/>
                </a:lnTo>
                <a:lnTo>
                  <a:pt x="2220023" y="442213"/>
                </a:lnTo>
                <a:lnTo>
                  <a:pt x="2280221" y="518540"/>
                </a:lnTo>
                <a:lnTo>
                  <a:pt x="2334704" y="599313"/>
                </a:lnTo>
                <a:lnTo>
                  <a:pt x="2382837" y="684529"/>
                </a:lnTo>
                <a:lnTo>
                  <a:pt x="2424620" y="773557"/>
                </a:lnTo>
                <a:lnTo>
                  <a:pt x="2459418" y="866266"/>
                </a:lnTo>
                <a:lnTo>
                  <a:pt x="2487104" y="962151"/>
                </a:lnTo>
                <a:lnTo>
                  <a:pt x="2507170" y="1061085"/>
                </a:lnTo>
                <a:lnTo>
                  <a:pt x="2519616" y="1162685"/>
                </a:lnTo>
                <a:lnTo>
                  <a:pt x="2523807" y="1266571"/>
                </a:lnTo>
                <a:lnTo>
                  <a:pt x="2519616" y="1370457"/>
                </a:lnTo>
                <a:lnTo>
                  <a:pt x="2507170" y="1472057"/>
                </a:lnTo>
                <a:lnTo>
                  <a:pt x="2487104" y="1570989"/>
                </a:lnTo>
                <a:lnTo>
                  <a:pt x="2459418" y="1666875"/>
                </a:lnTo>
                <a:lnTo>
                  <a:pt x="2424620" y="1759585"/>
                </a:lnTo>
                <a:lnTo>
                  <a:pt x="2382837" y="1848612"/>
                </a:lnTo>
                <a:lnTo>
                  <a:pt x="2334704" y="1933829"/>
                </a:lnTo>
                <a:lnTo>
                  <a:pt x="2280221" y="2014601"/>
                </a:lnTo>
                <a:lnTo>
                  <a:pt x="2220023" y="2090928"/>
                </a:lnTo>
                <a:lnTo>
                  <a:pt x="2154110" y="2162175"/>
                </a:lnTo>
                <a:lnTo>
                  <a:pt x="2083117" y="2228342"/>
                </a:lnTo>
                <a:lnTo>
                  <a:pt x="2007171" y="2288794"/>
                </a:lnTo>
                <a:lnTo>
                  <a:pt x="1926526" y="2343404"/>
                </a:lnTo>
                <a:lnTo>
                  <a:pt x="1841817" y="2391791"/>
                </a:lnTo>
                <a:lnTo>
                  <a:pt x="1753044" y="2433701"/>
                </a:lnTo>
                <a:lnTo>
                  <a:pt x="1660715" y="2468626"/>
                </a:lnTo>
                <a:lnTo>
                  <a:pt x="1565084" y="2496439"/>
                </a:lnTo>
                <a:lnTo>
                  <a:pt x="1466532" y="2516632"/>
                </a:lnTo>
                <a:lnTo>
                  <a:pt x="1365313" y="2528951"/>
                </a:lnTo>
                <a:lnTo>
                  <a:pt x="1261935" y="2533142"/>
                </a:lnTo>
                <a:lnTo>
                  <a:pt x="1158430" y="2528951"/>
                </a:lnTo>
                <a:lnTo>
                  <a:pt x="1057211" y="2516632"/>
                </a:lnTo>
                <a:lnTo>
                  <a:pt x="958659" y="2496439"/>
                </a:lnTo>
                <a:lnTo>
                  <a:pt x="863028" y="2468626"/>
                </a:lnTo>
                <a:lnTo>
                  <a:pt x="770699" y="2433701"/>
                </a:lnTo>
                <a:lnTo>
                  <a:pt x="681964" y="2391791"/>
                </a:lnTo>
                <a:lnTo>
                  <a:pt x="597166" y="2343404"/>
                </a:lnTo>
                <a:lnTo>
                  <a:pt x="516623" y="2288794"/>
                </a:lnTo>
                <a:lnTo>
                  <a:pt x="440651" y="2228342"/>
                </a:lnTo>
                <a:lnTo>
                  <a:pt x="369595" y="2162175"/>
                </a:lnTo>
                <a:lnTo>
                  <a:pt x="303758" y="2090928"/>
                </a:lnTo>
                <a:lnTo>
                  <a:pt x="243471" y="2014601"/>
                </a:lnTo>
                <a:lnTo>
                  <a:pt x="189052" y="1933829"/>
                </a:lnTo>
                <a:lnTo>
                  <a:pt x="140843" y="1848612"/>
                </a:lnTo>
                <a:lnTo>
                  <a:pt x="99161" y="1759585"/>
                </a:lnTo>
                <a:lnTo>
                  <a:pt x="64325" y="1666875"/>
                </a:lnTo>
                <a:lnTo>
                  <a:pt x="36677" y="1570989"/>
                </a:lnTo>
                <a:lnTo>
                  <a:pt x="16509" y="1472057"/>
                </a:lnTo>
                <a:lnTo>
                  <a:pt x="4178" y="1370457"/>
                </a:lnTo>
                <a:lnTo>
                  <a:pt x="0" y="1266571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5262" y="1671701"/>
            <a:ext cx="3133725" cy="3133725"/>
          </a:xfrm>
          <a:custGeom>
            <a:avLst/>
            <a:gdLst/>
            <a:ahLst/>
            <a:cxnLst/>
            <a:rect l="l" t="t" r="r" b="b"/>
            <a:pathLst>
              <a:path w="3133725" h="3133725">
                <a:moveTo>
                  <a:pt x="0" y="1566545"/>
                </a:moveTo>
                <a:lnTo>
                  <a:pt x="5194" y="1438021"/>
                </a:lnTo>
                <a:lnTo>
                  <a:pt x="20510" y="1312418"/>
                </a:lnTo>
                <a:lnTo>
                  <a:pt x="45529" y="1190116"/>
                </a:lnTo>
                <a:lnTo>
                  <a:pt x="79870" y="1071372"/>
                </a:lnTo>
                <a:lnTo>
                  <a:pt x="123113" y="956690"/>
                </a:lnTo>
                <a:lnTo>
                  <a:pt x="174866" y="846582"/>
                </a:lnTo>
                <a:lnTo>
                  <a:pt x="234708" y="741299"/>
                </a:lnTo>
                <a:lnTo>
                  <a:pt x="302259" y="641350"/>
                </a:lnTo>
                <a:lnTo>
                  <a:pt x="377113" y="546988"/>
                </a:lnTo>
                <a:lnTo>
                  <a:pt x="458851" y="458724"/>
                </a:lnTo>
                <a:lnTo>
                  <a:pt x="547077" y="377063"/>
                </a:lnTo>
                <a:lnTo>
                  <a:pt x="641388" y="302133"/>
                </a:lnTo>
                <a:lnTo>
                  <a:pt x="741387" y="234696"/>
                </a:lnTo>
                <a:lnTo>
                  <a:pt x="846658" y="174751"/>
                </a:lnTo>
                <a:lnTo>
                  <a:pt x="956818" y="123062"/>
                </a:lnTo>
                <a:lnTo>
                  <a:pt x="1071435" y="79756"/>
                </a:lnTo>
                <a:lnTo>
                  <a:pt x="1190180" y="45465"/>
                </a:lnTo>
                <a:lnTo>
                  <a:pt x="1312481" y="20447"/>
                </a:lnTo>
                <a:lnTo>
                  <a:pt x="1438084" y="5079"/>
                </a:lnTo>
                <a:lnTo>
                  <a:pt x="1566608" y="0"/>
                </a:lnTo>
                <a:lnTo>
                  <a:pt x="1695132" y="5079"/>
                </a:lnTo>
                <a:lnTo>
                  <a:pt x="1820735" y="20447"/>
                </a:lnTo>
                <a:lnTo>
                  <a:pt x="1943036" y="45465"/>
                </a:lnTo>
                <a:lnTo>
                  <a:pt x="2061781" y="79756"/>
                </a:lnTo>
                <a:lnTo>
                  <a:pt x="2176462" y="123062"/>
                </a:lnTo>
                <a:lnTo>
                  <a:pt x="2286571" y="174751"/>
                </a:lnTo>
                <a:lnTo>
                  <a:pt x="2391854" y="234696"/>
                </a:lnTo>
                <a:lnTo>
                  <a:pt x="2491803" y="302133"/>
                </a:lnTo>
                <a:lnTo>
                  <a:pt x="2586164" y="377063"/>
                </a:lnTo>
                <a:lnTo>
                  <a:pt x="2674429" y="458724"/>
                </a:lnTo>
                <a:lnTo>
                  <a:pt x="2756090" y="546988"/>
                </a:lnTo>
                <a:lnTo>
                  <a:pt x="2831020" y="641350"/>
                </a:lnTo>
                <a:lnTo>
                  <a:pt x="2898457" y="741299"/>
                </a:lnTo>
                <a:lnTo>
                  <a:pt x="2958401" y="846582"/>
                </a:lnTo>
                <a:lnTo>
                  <a:pt x="3010090" y="956690"/>
                </a:lnTo>
                <a:lnTo>
                  <a:pt x="3053397" y="1071372"/>
                </a:lnTo>
                <a:lnTo>
                  <a:pt x="3087687" y="1190116"/>
                </a:lnTo>
                <a:lnTo>
                  <a:pt x="3112706" y="1312418"/>
                </a:lnTo>
                <a:lnTo>
                  <a:pt x="3128073" y="1438021"/>
                </a:lnTo>
                <a:lnTo>
                  <a:pt x="3133153" y="1566545"/>
                </a:lnTo>
                <a:lnTo>
                  <a:pt x="3128073" y="1695069"/>
                </a:lnTo>
                <a:lnTo>
                  <a:pt x="3112706" y="1820672"/>
                </a:lnTo>
                <a:lnTo>
                  <a:pt x="3087687" y="1942973"/>
                </a:lnTo>
                <a:lnTo>
                  <a:pt x="3053397" y="2061718"/>
                </a:lnTo>
                <a:lnTo>
                  <a:pt x="3010090" y="2176399"/>
                </a:lnTo>
                <a:lnTo>
                  <a:pt x="2958401" y="2286508"/>
                </a:lnTo>
                <a:lnTo>
                  <a:pt x="2898457" y="2391791"/>
                </a:lnTo>
                <a:lnTo>
                  <a:pt x="2831020" y="2491740"/>
                </a:lnTo>
                <a:lnTo>
                  <a:pt x="2756090" y="2586101"/>
                </a:lnTo>
                <a:lnTo>
                  <a:pt x="2674429" y="2674366"/>
                </a:lnTo>
                <a:lnTo>
                  <a:pt x="2586164" y="2756027"/>
                </a:lnTo>
                <a:lnTo>
                  <a:pt x="2491803" y="2830957"/>
                </a:lnTo>
                <a:lnTo>
                  <a:pt x="2391854" y="2898394"/>
                </a:lnTo>
                <a:lnTo>
                  <a:pt x="2286571" y="2958338"/>
                </a:lnTo>
                <a:lnTo>
                  <a:pt x="2176462" y="3010027"/>
                </a:lnTo>
                <a:lnTo>
                  <a:pt x="2061781" y="3053334"/>
                </a:lnTo>
                <a:lnTo>
                  <a:pt x="1943036" y="3087624"/>
                </a:lnTo>
                <a:lnTo>
                  <a:pt x="1820735" y="3112643"/>
                </a:lnTo>
                <a:lnTo>
                  <a:pt x="1695132" y="3128010"/>
                </a:lnTo>
                <a:lnTo>
                  <a:pt x="1566608" y="3133217"/>
                </a:lnTo>
                <a:lnTo>
                  <a:pt x="1438084" y="3128010"/>
                </a:lnTo>
                <a:lnTo>
                  <a:pt x="1312481" y="3112643"/>
                </a:lnTo>
                <a:lnTo>
                  <a:pt x="1190180" y="3087624"/>
                </a:lnTo>
                <a:lnTo>
                  <a:pt x="1071435" y="3053334"/>
                </a:lnTo>
                <a:lnTo>
                  <a:pt x="956818" y="3010027"/>
                </a:lnTo>
                <a:lnTo>
                  <a:pt x="846658" y="2958338"/>
                </a:lnTo>
                <a:lnTo>
                  <a:pt x="741387" y="2898394"/>
                </a:lnTo>
                <a:lnTo>
                  <a:pt x="641388" y="2830957"/>
                </a:lnTo>
                <a:lnTo>
                  <a:pt x="547077" y="2756027"/>
                </a:lnTo>
                <a:lnTo>
                  <a:pt x="458851" y="2674366"/>
                </a:lnTo>
                <a:lnTo>
                  <a:pt x="377113" y="2586101"/>
                </a:lnTo>
                <a:lnTo>
                  <a:pt x="302259" y="2491740"/>
                </a:lnTo>
                <a:lnTo>
                  <a:pt x="234708" y="2391791"/>
                </a:lnTo>
                <a:lnTo>
                  <a:pt x="174866" y="2286508"/>
                </a:lnTo>
                <a:lnTo>
                  <a:pt x="123113" y="2176399"/>
                </a:lnTo>
                <a:lnTo>
                  <a:pt x="79870" y="2061718"/>
                </a:lnTo>
                <a:lnTo>
                  <a:pt x="45529" y="1942973"/>
                </a:lnTo>
                <a:lnTo>
                  <a:pt x="20510" y="1820672"/>
                </a:lnTo>
                <a:lnTo>
                  <a:pt x="5194" y="1695069"/>
                </a:lnTo>
                <a:lnTo>
                  <a:pt x="0" y="1566545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4875" y="3943350"/>
            <a:ext cx="180975" cy="190500"/>
          </a:xfrm>
          <a:custGeom>
            <a:avLst/>
            <a:gdLst/>
            <a:ahLst/>
            <a:cxnLst/>
            <a:rect l="l" t="t" r="r" b="b"/>
            <a:pathLst>
              <a:path w="180975" h="190500">
                <a:moveTo>
                  <a:pt x="84315" y="0"/>
                </a:moveTo>
                <a:lnTo>
                  <a:pt x="45338" y="12445"/>
                </a:lnTo>
                <a:lnTo>
                  <a:pt x="16116" y="40767"/>
                </a:lnTo>
                <a:lnTo>
                  <a:pt x="1092" y="80263"/>
                </a:lnTo>
                <a:lnTo>
                  <a:pt x="0" y="95123"/>
                </a:lnTo>
                <a:lnTo>
                  <a:pt x="317" y="103124"/>
                </a:lnTo>
                <a:lnTo>
                  <a:pt x="12611" y="143510"/>
                </a:lnTo>
                <a:lnTo>
                  <a:pt x="39839" y="173736"/>
                </a:lnTo>
                <a:lnTo>
                  <a:pt x="77927" y="189230"/>
                </a:lnTo>
                <a:lnTo>
                  <a:pt x="92341" y="190373"/>
                </a:lnTo>
                <a:lnTo>
                  <a:pt x="105486" y="189102"/>
                </a:lnTo>
                <a:lnTo>
                  <a:pt x="140703" y="173862"/>
                </a:lnTo>
                <a:lnTo>
                  <a:pt x="166662" y="143382"/>
                </a:lnTo>
                <a:lnTo>
                  <a:pt x="179628" y="100202"/>
                </a:lnTo>
                <a:lnTo>
                  <a:pt x="180416" y="83438"/>
                </a:lnTo>
                <a:lnTo>
                  <a:pt x="177800" y="69595"/>
                </a:lnTo>
                <a:lnTo>
                  <a:pt x="159194" y="33655"/>
                </a:lnTo>
                <a:lnTo>
                  <a:pt x="126974" y="9017"/>
                </a:lnTo>
                <a:lnTo>
                  <a:pt x="84315" y="0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90775" y="2295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342" y="0"/>
                </a:moveTo>
                <a:lnTo>
                  <a:pt x="30352" y="15112"/>
                </a:lnTo>
                <a:lnTo>
                  <a:pt x="5333" y="47751"/>
                </a:lnTo>
                <a:lnTo>
                  <a:pt x="0" y="75819"/>
                </a:lnTo>
                <a:lnTo>
                  <a:pt x="635" y="85725"/>
                </a:lnTo>
                <a:lnTo>
                  <a:pt x="16891" y="123189"/>
                </a:lnTo>
                <a:lnTo>
                  <a:pt x="50673" y="146938"/>
                </a:lnTo>
                <a:lnTo>
                  <a:pt x="80137" y="152019"/>
                </a:lnTo>
                <a:lnTo>
                  <a:pt x="93344" y="150240"/>
                </a:lnTo>
                <a:lnTo>
                  <a:pt x="127126" y="131699"/>
                </a:lnTo>
                <a:lnTo>
                  <a:pt x="147955" y="95630"/>
                </a:lnTo>
                <a:lnTo>
                  <a:pt x="152019" y="63246"/>
                </a:lnTo>
                <a:lnTo>
                  <a:pt x="148462" y="50164"/>
                </a:lnTo>
                <a:lnTo>
                  <a:pt x="124968" y="18034"/>
                </a:lnTo>
                <a:lnTo>
                  <a:pt x="85343" y="1142"/>
                </a:lnTo>
                <a:lnTo>
                  <a:pt x="6934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3475" y="2468994"/>
            <a:ext cx="1245870" cy="12731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4800" dirty="0">
                <a:solidFill>
                  <a:srgbClr val="2C4052"/>
                </a:solidFill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endParaRPr sz="4800">
              <a:latin typeface="微软雅黑" panose="020B0503020204020204" charset="-122"/>
              <a:cs typeface="微软雅黑" panose="020B0503020204020204" charset="-122"/>
            </a:endParaRPr>
          </a:p>
          <a:p>
            <a:pPr marL="31750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C</a:t>
            </a:r>
            <a:r>
              <a:rPr sz="1800" dirty="0">
                <a:solidFill>
                  <a:srgbClr val="2C4052"/>
                </a:solidFill>
                <a:latin typeface="Segoe UI" panose="020B0502040204020203"/>
                <a:cs typeface="Segoe UI" panose="020B0502040204020203"/>
              </a:rPr>
              <a:t>ONT</a:t>
            </a:r>
            <a:r>
              <a:rPr sz="1800" dirty="0">
                <a:solidFill>
                  <a:srgbClr val="242424"/>
                </a:solidFill>
                <a:latin typeface="Segoe UI" panose="020B0502040204020203"/>
                <a:cs typeface="Segoe UI" panose="020B0502040204020203"/>
              </a:rPr>
              <a:t>ENTS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495550"/>
            <a:ext cx="104775" cy="1638300"/>
          </a:xfrm>
          <a:custGeom>
            <a:avLst/>
            <a:gdLst/>
            <a:ahLst/>
            <a:cxnLst/>
            <a:rect l="l" t="t" r="r" b="b"/>
            <a:pathLst>
              <a:path w="104775" h="1638300">
                <a:moveTo>
                  <a:pt x="0" y="1637919"/>
                </a:moveTo>
                <a:lnTo>
                  <a:pt x="104644" y="1637919"/>
                </a:lnTo>
                <a:lnTo>
                  <a:pt x="104644" y="0"/>
                </a:lnTo>
                <a:lnTo>
                  <a:pt x="0" y="0"/>
                </a:lnTo>
                <a:lnTo>
                  <a:pt x="0" y="1637919"/>
                </a:lnTo>
                <a:close/>
              </a:path>
            </a:pathLst>
          </a:custGeom>
          <a:solidFill>
            <a:srgbClr val="F039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组合 28"/>
          <p:cNvGrpSpPr/>
          <p:nvPr/>
        </p:nvGrpSpPr>
        <p:grpSpPr>
          <a:xfrm>
            <a:off x="3557016" y="957326"/>
            <a:ext cx="7181850" cy="781050"/>
            <a:chOff x="3557016" y="957326"/>
            <a:chExt cx="7181850" cy="781050"/>
          </a:xfrm>
        </p:grpSpPr>
        <p:sp>
          <p:nvSpPr>
            <p:cNvPr id="9" name="object 9"/>
            <p:cNvSpPr txBox="1"/>
            <p:nvPr/>
          </p:nvSpPr>
          <p:spPr>
            <a:xfrm>
              <a:off x="4880610" y="1232535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sz="2750" spc="25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整体设计</a:t>
              </a:r>
              <a:endParaRPr lang="zh-CN" sz="2750" spc="2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679190" y="1033145"/>
              <a:ext cx="64960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01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57016" y="957326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0" y="390271"/>
                  </a:moveTo>
                  <a:lnTo>
                    <a:pt x="4952" y="327025"/>
                  </a:lnTo>
                  <a:lnTo>
                    <a:pt x="19558" y="266953"/>
                  </a:lnTo>
                  <a:lnTo>
                    <a:pt x="42925" y="210947"/>
                  </a:lnTo>
                  <a:lnTo>
                    <a:pt x="74295" y="159765"/>
                  </a:lnTo>
                  <a:lnTo>
                    <a:pt x="112902" y="114300"/>
                  </a:lnTo>
                  <a:lnTo>
                    <a:pt x="157734" y="75311"/>
                  </a:lnTo>
                  <a:lnTo>
                    <a:pt x="208279" y="43561"/>
                  </a:lnTo>
                  <a:lnTo>
                    <a:pt x="263651" y="19812"/>
                  </a:lnTo>
                  <a:lnTo>
                    <a:pt x="322961" y="5079"/>
                  </a:lnTo>
                  <a:lnTo>
                    <a:pt x="385445" y="0"/>
                  </a:lnTo>
                  <a:lnTo>
                    <a:pt x="417068" y="1270"/>
                  </a:lnTo>
                  <a:lnTo>
                    <a:pt x="478027" y="11302"/>
                  </a:lnTo>
                  <a:lnTo>
                    <a:pt x="535432" y="30607"/>
                  </a:lnTo>
                  <a:lnTo>
                    <a:pt x="588518" y="58420"/>
                  </a:lnTo>
                  <a:lnTo>
                    <a:pt x="636270" y="93852"/>
                  </a:lnTo>
                  <a:lnTo>
                    <a:pt x="678179" y="136271"/>
                  </a:lnTo>
                  <a:lnTo>
                    <a:pt x="713232" y="184658"/>
                  </a:lnTo>
                  <a:lnTo>
                    <a:pt x="740663" y="238378"/>
                  </a:lnTo>
                  <a:lnTo>
                    <a:pt x="759713" y="296545"/>
                  </a:lnTo>
                  <a:lnTo>
                    <a:pt x="769620" y="358266"/>
                  </a:lnTo>
                  <a:lnTo>
                    <a:pt x="771016" y="390271"/>
                  </a:lnTo>
                  <a:lnTo>
                    <a:pt x="769620" y="422401"/>
                  </a:lnTo>
                  <a:lnTo>
                    <a:pt x="759713" y="484124"/>
                  </a:lnTo>
                  <a:lnTo>
                    <a:pt x="740663" y="542289"/>
                  </a:lnTo>
                  <a:lnTo>
                    <a:pt x="713232" y="596011"/>
                  </a:lnTo>
                  <a:lnTo>
                    <a:pt x="678179" y="644398"/>
                  </a:lnTo>
                  <a:lnTo>
                    <a:pt x="636270" y="686815"/>
                  </a:lnTo>
                  <a:lnTo>
                    <a:pt x="588518" y="722249"/>
                  </a:lnTo>
                  <a:lnTo>
                    <a:pt x="535432" y="750062"/>
                  </a:lnTo>
                  <a:lnTo>
                    <a:pt x="478027" y="769365"/>
                  </a:lnTo>
                  <a:lnTo>
                    <a:pt x="417068" y="779399"/>
                  </a:lnTo>
                  <a:lnTo>
                    <a:pt x="385445" y="780669"/>
                  </a:lnTo>
                  <a:lnTo>
                    <a:pt x="353822" y="779399"/>
                  </a:lnTo>
                  <a:lnTo>
                    <a:pt x="292862" y="769365"/>
                  </a:lnTo>
                  <a:lnTo>
                    <a:pt x="235458" y="750062"/>
                  </a:lnTo>
                  <a:lnTo>
                    <a:pt x="182372" y="722249"/>
                  </a:lnTo>
                  <a:lnTo>
                    <a:pt x="134620" y="686815"/>
                  </a:lnTo>
                  <a:lnTo>
                    <a:pt x="92710" y="644398"/>
                  </a:lnTo>
                  <a:lnTo>
                    <a:pt x="57658" y="596011"/>
                  </a:lnTo>
                  <a:lnTo>
                    <a:pt x="30225" y="542289"/>
                  </a:lnTo>
                  <a:lnTo>
                    <a:pt x="11175" y="484124"/>
                  </a:lnTo>
                  <a:lnTo>
                    <a:pt x="1270" y="422401"/>
                  </a:lnTo>
                  <a:lnTo>
                    <a:pt x="0" y="390271"/>
                  </a:lnTo>
                  <a:close/>
                </a:path>
              </a:pathLst>
            </a:custGeom>
            <a:ln w="2895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33216" y="1738376"/>
              <a:ext cx="7105650" cy="0"/>
            </a:xfrm>
            <a:custGeom>
              <a:avLst/>
              <a:gdLst/>
              <a:ahLst/>
              <a:cxnLst/>
              <a:rect l="l" t="t" r="r" b="b"/>
              <a:pathLst>
                <a:path w="7105650">
                  <a:moveTo>
                    <a:pt x="0" y="0"/>
                  </a:moveTo>
                  <a:lnTo>
                    <a:pt x="7105142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组合 29"/>
          <p:cNvGrpSpPr/>
          <p:nvPr/>
        </p:nvGrpSpPr>
        <p:grpSpPr>
          <a:xfrm>
            <a:off x="3557016" y="1923821"/>
            <a:ext cx="7181850" cy="781050"/>
            <a:chOff x="3557016" y="1947926"/>
            <a:chExt cx="7181850" cy="781050"/>
          </a:xfrm>
        </p:grpSpPr>
        <p:sp>
          <p:nvSpPr>
            <p:cNvPr id="13" name="object 13"/>
            <p:cNvSpPr txBox="1"/>
            <p:nvPr/>
          </p:nvSpPr>
          <p:spPr>
            <a:xfrm>
              <a:off x="4880610" y="2228215"/>
              <a:ext cx="490474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内部人员进出场景</a:t>
              </a:r>
              <a:endParaRPr lang="zh-CN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688080" y="2020570"/>
              <a:ext cx="65087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02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557016" y="194792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79"/>
                  </a:lnTo>
                  <a:lnTo>
                    <a:pt x="75311" y="157861"/>
                  </a:lnTo>
                  <a:lnTo>
                    <a:pt x="114300" y="112902"/>
                  </a:lnTo>
                  <a:lnTo>
                    <a:pt x="159765" y="74295"/>
                  </a:lnTo>
                  <a:lnTo>
                    <a:pt x="210947" y="42925"/>
                  </a:lnTo>
                  <a:lnTo>
                    <a:pt x="266953" y="19558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8"/>
                  </a:lnTo>
                  <a:lnTo>
                    <a:pt x="644398" y="92710"/>
                  </a:lnTo>
                  <a:lnTo>
                    <a:pt x="686815" y="134620"/>
                  </a:lnTo>
                  <a:lnTo>
                    <a:pt x="722249" y="182372"/>
                  </a:lnTo>
                  <a:lnTo>
                    <a:pt x="750062" y="235458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5"/>
                  </a:lnTo>
                  <a:lnTo>
                    <a:pt x="769365" y="478282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2"/>
                  </a:lnTo>
                  <a:lnTo>
                    <a:pt x="1270" y="417195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2741" y="272897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组合 31"/>
          <p:cNvGrpSpPr/>
          <p:nvPr/>
        </p:nvGrpSpPr>
        <p:grpSpPr>
          <a:xfrm>
            <a:off x="3557016" y="3856811"/>
            <a:ext cx="7181850" cy="1163574"/>
            <a:chOff x="3557016" y="3900551"/>
            <a:chExt cx="7181850" cy="1163574"/>
          </a:xfrm>
        </p:grpSpPr>
        <p:sp>
          <p:nvSpPr>
            <p:cNvPr id="17" name="object 17"/>
            <p:cNvSpPr txBox="1"/>
            <p:nvPr/>
          </p:nvSpPr>
          <p:spPr>
            <a:xfrm>
              <a:off x="4880610" y="4184650"/>
              <a:ext cx="4396105" cy="879475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人员管理</a:t>
              </a:r>
              <a:r>
                <a:rPr lang="en-US" altLang="zh-CN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PC</a:t>
              </a:r>
              <a:r>
                <a:rPr lang="zh-CN" altLang="en-US" sz="2750" spc="25" dirty="0">
                  <a:solidFill>
                    <a:srgbClr val="766F6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端</a:t>
              </a: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endParaRPr lang="zh-CN" altLang="en-US" sz="2750" spc="25" dirty="0">
                <a:solidFill>
                  <a:srgbClr val="766F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688080" y="3977005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4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57016" y="3900551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42741" y="4681601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组合 30"/>
          <p:cNvGrpSpPr/>
          <p:nvPr/>
        </p:nvGrpSpPr>
        <p:grpSpPr>
          <a:xfrm>
            <a:off x="3557016" y="2890316"/>
            <a:ext cx="7181850" cy="781050"/>
            <a:chOff x="3557016" y="2919476"/>
            <a:chExt cx="7181850" cy="781050"/>
          </a:xfrm>
        </p:grpSpPr>
        <p:sp>
          <p:nvSpPr>
            <p:cNvPr id="21" name="object 21"/>
            <p:cNvSpPr txBox="1"/>
            <p:nvPr/>
          </p:nvSpPr>
          <p:spPr>
            <a:xfrm>
              <a:off x="4880610" y="3198495"/>
              <a:ext cx="4010660" cy="43878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lang="zh-CN" altLang="en-US" sz="2750" spc="25" dirty="0" smtClean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外部人员进出</a:t>
              </a:r>
              <a:r>
                <a:rPr lang="zh-CN" altLang="en-US" sz="2750" spc="25" dirty="0">
                  <a:solidFill>
                    <a:srgbClr val="7E7E7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场景</a:t>
              </a:r>
              <a:endParaRPr lang="zh-CN" altLang="en-US" sz="2750" spc="25" dirty="0">
                <a:solidFill>
                  <a:srgbClr val="7E7E7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688080" y="2990850"/>
              <a:ext cx="771525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3</a:t>
              </a:r>
              <a:endParaRPr sz="360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557016" y="2919476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2"/>
                  </a:lnTo>
                  <a:lnTo>
                    <a:pt x="390271" y="0"/>
                  </a:lnTo>
                  <a:lnTo>
                    <a:pt x="422401" y="1270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42741" y="3700526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组合 32"/>
          <p:cNvGrpSpPr/>
          <p:nvPr/>
        </p:nvGrpSpPr>
        <p:grpSpPr>
          <a:xfrm>
            <a:off x="3557016" y="4823308"/>
            <a:ext cx="7181850" cy="781050"/>
            <a:chOff x="3557016" y="4823308"/>
            <a:chExt cx="7181850" cy="781050"/>
          </a:xfrm>
        </p:grpSpPr>
        <p:sp>
          <p:nvSpPr>
            <p:cNvPr id="25" name="object 17"/>
            <p:cNvSpPr txBox="1"/>
            <p:nvPr/>
          </p:nvSpPr>
          <p:spPr>
            <a:xfrm>
              <a:off x="4880610" y="5107407"/>
              <a:ext cx="4396105" cy="4394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zh-CN" altLang="en-US" sz="2750" spc="25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设备方案</a:t>
              </a:r>
              <a:endParaRPr lang="zh-CN" altLang="en-US" sz="2750" spc="2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object 18"/>
            <p:cNvSpPr txBox="1"/>
            <p:nvPr/>
          </p:nvSpPr>
          <p:spPr>
            <a:xfrm>
              <a:off x="3688080" y="4899762"/>
              <a:ext cx="770890" cy="56705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3600" i="1" spc="0" dirty="0" smtClean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0</a:t>
              </a:r>
              <a:r>
                <a:rPr lang="en-US" sz="3600" i="1" dirty="0">
                  <a:solidFill>
                    <a:srgbClr val="766F6F"/>
                  </a:solidFill>
                  <a:latin typeface="Segoe UI" panose="020B0502040204020203"/>
                  <a:cs typeface="Segoe UI" panose="020B0502040204020203"/>
                </a:rPr>
                <a:t>5</a:t>
              </a:r>
              <a:endParaRPr sz="3600" dirty="0">
                <a:latin typeface="Segoe UI" panose="020B0502040204020203"/>
                <a:cs typeface="Segoe UI" panose="020B0502040204020203"/>
              </a:endParaRPr>
            </a:p>
          </p:txBody>
        </p:sp>
        <p:sp>
          <p:nvSpPr>
            <p:cNvPr id="27" name="object 19"/>
            <p:cNvSpPr/>
            <p:nvPr/>
          </p:nvSpPr>
          <p:spPr>
            <a:xfrm>
              <a:off x="3557016" y="4823308"/>
              <a:ext cx="781050" cy="771525"/>
            </a:xfrm>
            <a:custGeom>
              <a:avLst/>
              <a:gdLst/>
              <a:ahLst/>
              <a:cxnLst/>
              <a:rect l="l" t="t" r="r" b="b"/>
              <a:pathLst>
                <a:path w="781050" h="771525">
                  <a:moveTo>
                    <a:pt x="0" y="385572"/>
                  </a:moveTo>
                  <a:lnTo>
                    <a:pt x="5079" y="322961"/>
                  </a:lnTo>
                  <a:lnTo>
                    <a:pt x="19812" y="263651"/>
                  </a:lnTo>
                  <a:lnTo>
                    <a:pt x="43561" y="208280"/>
                  </a:lnTo>
                  <a:lnTo>
                    <a:pt x="75311" y="157861"/>
                  </a:lnTo>
                  <a:lnTo>
                    <a:pt x="114300" y="112903"/>
                  </a:lnTo>
                  <a:lnTo>
                    <a:pt x="159765" y="74294"/>
                  </a:lnTo>
                  <a:lnTo>
                    <a:pt x="210947" y="42925"/>
                  </a:lnTo>
                  <a:lnTo>
                    <a:pt x="266953" y="19557"/>
                  </a:lnTo>
                  <a:lnTo>
                    <a:pt x="327025" y="4953"/>
                  </a:lnTo>
                  <a:lnTo>
                    <a:pt x="390271" y="0"/>
                  </a:lnTo>
                  <a:lnTo>
                    <a:pt x="422401" y="1269"/>
                  </a:lnTo>
                  <a:lnTo>
                    <a:pt x="484124" y="11175"/>
                  </a:lnTo>
                  <a:lnTo>
                    <a:pt x="542289" y="30225"/>
                  </a:lnTo>
                  <a:lnTo>
                    <a:pt x="596011" y="57657"/>
                  </a:lnTo>
                  <a:lnTo>
                    <a:pt x="644398" y="92710"/>
                  </a:lnTo>
                  <a:lnTo>
                    <a:pt x="686815" y="134619"/>
                  </a:lnTo>
                  <a:lnTo>
                    <a:pt x="722249" y="182372"/>
                  </a:lnTo>
                  <a:lnTo>
                    <a:pt x="750062" y="235457"/>
                  </a:lnTo>
                  <a:lnTo>
                    <a:pt x="769365" y="292862"/>
                  </a:lnTo>
                  <a:lnTo>
                    <a:pt x="779399" y="353949"/>
                  </a:lnTo>
                  <a:lnTo>
                    <a:pt x="780669" y="385572"/>
                  </a:lnTo>
                  <a:lnTo>
                    <a:pt x="779399" y="417194"/>
                  </a:lnTo>
                  <a:lnTo>
                    <a:pt x="769365" y="478281"/>
                  </a:lnTo>
                  <a:lnTo>
                    <a:pt x="750062" y="535686"/>
                  </a:lnTo>
                  <a:lnTo>
                    <a:pt x="722249" y="588772"/>
                  </a:lnTo>
                  <a:lnTo>
                    <a:pt x="686815" y="636524"/>
                  </a:lnTo>
                  <a:lnTo>
                    <a:pt x="644398" y="678434"/>
                  </a:lnTo>
                  <a:lnTo>
                    <a:pt x="596011" y="713486"/>
                  </a:lnTo>
                  <a:lnTo>
                    <a:pt x="542289" y="740918"/>
                  </a:lnTo>
                  <a:lnTo>
                    <a:pt x="484124" y="759968"/>
                  </a:lnTo>
                  <a:lnTo>
                    <a:pt x="422401" y="769874"/>
                  </a:lnTo>
                  <a:lnTo>
                    <a:pt x="390271" y="771271"/>
                  </a:lnTo>
                  <a:lnTo>
                    <a:pt x="358266" y="769874"/>
                  </a:lnTo>
                  <a:lnTo>
                    <a:pt x="296545" y="759968"/>
                  </a:lnTo>
                  <a:lnTo>
                    <a:pt x="238378" y="740918"/>
                  </a:lnTo>
                  <a:lnTo>
                    <a:pt x="184658" y="713486"/>
                  </a:lnTo>
                  <a:lnTo>
                    <a:pt x="136271" y="678434"/>
                  </a:lnTo>
                  <a:lnTo>
                    <a:pt x="93852" y="636524"/>
                  </a:lnTo>
                  <a:lnTo>
                    <a:pt x="58420" y="588772"/>
                  </a:lnTo>
                  <a:lnTo>
                    <a:pt x="30607" y="535686"/>
                  </a:lnTo>
                  <a:lnTo>
                    <a:pt x="11302" y="478281"/>
                  </a:lnTo>
                  <a:lnTo>
                    <a:pt x="1270" y="417194"/>
                  </a:lnTo>
                  <a:lnTo>
                    <a:pt x="0" y="385572"/>
                  </a:lnTo>
                  <a:close/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0"/>
            <p:cNvSpPr/>
            <p:nvPr/>
          </p:nvSpPr>
          <p:spPr>
            <a:xfrm>
              <a:off x="3642741" y="5604358"/>
              <a:ext cx="7096125" cy="0"/>
            </a:xfrm>
            <a:custGeom>
              <a:avLst/>
              <a:gdLst/>
              <a:ahLst/>
              <a:cxnLst/>
              <a:rect l="l" t="t" r="r" b="b"/>
              <a:pathLst>
                <a:path w="7096125">
                  <a:moveTo>
                    <a:pt x="0" y="0"/>
                  </a:moveTo>
                  <a:lnTo>
                    <a:pt x="7095617" y="0"/>
                  </a:lnTo>
                </a:path>
              </a:pathLst>
            </a:custGeom>
            <a:ln w="28956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项目单</a:t>
            </a:r>
            <a:r>
              <a:rPr lang="zh-CN" altLang="en-US" sz="1800" dirty="0">
                <a:sym typeface="+mn-ea"/>
              </a:rPr>
              <a:t>（车辆</a:t>
            </a:r>
            <a:r>
              <a:rPr lang="zh-CN" altLang="en-US" sz="1800" dirty="0" smtClean="0">
                <a:sym typeface="+mn-ea"/>
              </a:rPr>
              <a:t>控制）</a:t>
            </a:r>
            <a:endParaRPr lang="zh-CN" altLang="en-US" sz="1800" dirty="0">
              <a:sym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2000" y="1085215"/>
          <a:ext cx="10821035" cy="5584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2900"/>
                <a:gridCol w="548640"/>
                <a:gridCol w="1023620"/>
                <a:gridCol w="681355"/>
                <a:gridCol w="789305"/>
                <a:gridCol w="5573395"/>
                <a:gridCol w="360680"/>
                <a:gridCol w="332105"/>
                <a:gridCol w="1169035"/>
              </a:tblGrid>
              <a:tr h="381000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信息公司访客出入智能化建设预估预算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618" marR="2618" marT="2618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2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序号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功能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名称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品牌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型号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规格描述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数量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单位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备注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</a:tr>
              <a:tr h="825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车辆控制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出口识别摄像机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海康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DS-TCG405-E(</a:t>
                      </a:r>
                      <a:r>
                        <a:rPr lang="zh-CN" altLang="en-US" sz="900" u="none" strike="noStrike">
                          <a:effectLst/>
                        </a:rPr>
                        <a:t>国内标配</a:t>
                      </a:r>
                      <a:r>
                        <a:rPr lang="en-US" altLang="zh-CN" sz="900" u="none" strike="noStrike">
                          <a:effectLst/>
                        </a:rPr>
                        <a:t>)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海康：调试方便：采用</a:t>
                      </a:r>
                      <a:r>
                        <a:rPr lang="en-US" altLang="zh-CN" sz="900" u="none" strike="noStrike" dirty="0">
                          <a:effectLst/>
                        </a:rPr>
                        <a:t>3.1-6mm</a:t>
                      </a:r>
                      <a:r>
                        <a:rPr lang="zh-CN" altLang="en-US" sz="900" u="none" strike="noStrike" dirty="0">
                          <a:effectLst/>
                        </a:rPr>
                        <a:t>电动变焦镜头，支持软件自动调焦，调试更加方便，场景适应性更广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接口丰富：丰富的控制接口，可直接控制道闸开</a:t>
                      </a:r>
                      <a:r>
                        <a:rPr lang="en-US" altLang="zh-CN" sz="900" u="none" strike="noStrike" dirty="0">
                          <a:effectLst/>
                        </a:rPr>
                        <a:t>/</a:t>
                      </a:r>
                      <a:r>
                        <a:rPr lang="zh-CN" altLang="en-US" sz="900" u="none" strike="noStrike" dirty="0">
                          <a:effectLst/>
                        </a:rPr>
                        <a:t>关，支持外接报警设备、</a:t>
                      </a:r>
                      <a:r>
                        <a:rPr lang="en-US" altLang="zh-CN" sz="900" u="none" strike="noStrike" dirty="0">
                          <a:effectLst/>
                        </a:rPr>
                        <a:t>LED</a:t>
                      </a:r>
                      <a:r>
                        <a:rPr lang="zh-CN" altLang="en-US" sz="900" u="none" strike="noStrike" dirty="0">
                          <a:effectLst/>
                        </a:rPr>
                        <a:t>显示屏、音频输入输出等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识别车牌种类多：能够识别民用车牌（除</a:t>
                      </a:r>
                      <a:r>
                        <a:rPr lang="en-US" altLang="zh-CN" sz="900" u="none" strike="noStrike" dirty="0">
                          <a:effectLst/>
                        </a:rPr>
                        <a:t>5</a:t>
                      </a:r>
                      <a:r>
                        <a:rPr lang="zh-CN" altLang="en-US" sz="900" u="none" strike="noStrike" dirty="0">
                          <a:effectLst/>
                        </a:rPr>
                        <a:t>小车辆），新能源车牌，警用车牌，</a:t>
                      </a:r>
                      <a:r>
                        <a:rPr lang="en-US" altLang="zh-CN" sz="900" u="none" strike="noStrike" dirty="0">
                          <a:effectLst/>
                        </a:rPr>
                        <a:t>2012</a:t>
                      </a:r>
                      <a:r>
                        <a:rPr lang="zh-CN" altLang="en-US" sz="900" u="none" strike="noStrike" dirty="0">
                          <a:effectLst/>
                        </a:rPr>
                        <a:t>式新军用车牌，</a:t>
                      </a:r>
                      <a:r>
                        <a:rPr lang="en-US" altLang="zh-CN" sz="900" u="none" strike="noStrike" dirty="0">
                          <a:effectLst/>
                        </a:rPr>
                        <a:t>2012</a:t>
                      </a:r>
                      <a:r>
                        <a:rPr lang="zh-CN" altLang="en-US" sz="900" u="none" strike="noStrike" dirty="0">
                          <a:effectLst/>
                        </a:rPr>
                        <a:t>式武警车牌等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用于不同角度车辆出行判断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</a:tr>
              <a:tr h="2768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停车辅助</a:t>
                      </a:r>
                      <a:r>
                        <a:rPr lang="en-US" altLang="zh-CN" sz="900" u="none" strike="noStrike">
                          <a:effectLst/>
                        </a:rPr>
                        <a:t>-</a:t>
                      </a:r>
                      <a:r>
                        <a:rPr lang="zh-CN" altLang="en-US" sz="900" u="none" strike="noStrike">
                          <a:effectLst/>
                        </a:rPr>
                        <a:t>立柱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海康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L1300-R117(TCG22X)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材料：热镀锌、静电喷涂</a:t>
                      </a:r>
                      <a:r>
                        <a:rPr lang="en-US" altLang="zh-CN" sz="900" u="none" strike="noStrike">
                          <a:effectLst/>
                        </a:rPr>
                        <a:t>,</a:t>
                      </a:r>
                      <a:r>
                        <a:rPr lang="zh-CN" altLang="en-US" sz="900" u="none" strike="noStrike">
                          <a:effectLst/>
                        </a:rPr>
                        <a:t>钢材材质为国际标准低硅低碳高强度钢材</a:t>
                      </a:r>
                      <a:r>
                        <a:rPr lang="en-US" altLang="zh-CN" sz="900" u="none" strike="noStrike">
                          <a:effectLst/>
                        </a:rPr>
                        <a:t>Q2355</a:t>
                      </a:r>
                      <a:r>
                        <a:rPr lang="zh-CN" altLang="en-US" sz="900" u="none" strike="noStrike">
                          <a:effectLst/>
                        </a:rPr>
                        <a:t>；颜色：白色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个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</a:tr>
              <a:tr h="741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出入口控制终端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海康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DS-TPE200-S(</a:t>
                      </a:r>
                      <a:r>
                        <a:rPr lang="zh-CN" altLang="en-US" sz="900" u="none" strike="noStrike">
                          <a:effectLst/>
                        </a:rPr>
                        <a:t>国内标配</a:t>
                      </a:r>
                      <a:r>
                        <a:rPr lang="en-US" altLang="zh-CN" sz="900" u="none" strike="noStrike">
                          <a:effectLst/>
                        </a:rPr>
                        <a:t>)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机械特性：尺寸：</a:t>
                      </a:r>
                      <a:r>
                        <a:rPr lang="en-US" altLang="zh-CN" sz="900" u="none" strike="noStrike">
                          <a:effectLst/>
                        </a:rPr>
                        <a:t>525mm</a:t>
                      </a:r>
                      <a:r>
                        <a:rPr lang="zh-CN" altLang="en-US" sz="900" u="none" strike="noStrike">
                          <a:effectLst/>
                        </a:rPr>
                        <a:t>（宽）</a:t>
                      </a:r>
                      <a:r>
                        <a:rPr lang="en-US" altLang="zh-CN" sz="900" u="none" strike="noStrike">
                          <a:effectLst/>
                        </a:rPr>
                        <a:t>×170mm</a:t>
                      </a:r>
                      <a:r>
                        <a:rPr lang="zh-CN" altLang="en-US" sz="900" u="none" strike="noStrike">
                          <a:effectLst/>
                        </a:rPr>
                        <a:t>（深）</a:t>
                      </a:r>
                      <a:r>
                        <a:rPr lang="en-US" altLang="zh-CN" sz="900" u="none" strike="noStrike">
                          <a:effectLst/>
                        </a:rPr>
                        <a:t>×377mm</a:t>
                      </a:r>
                      <a:r>
                        <a:rPr lang="zh-CN" altLang="en-US" sz="900" u="none" strike="noStrike">
                          <a:effectLst/>
                        </a:rPr>
                        <a:t>（高） 黑色铝型材外壳、无风扇热设计，保证机器稳定运行。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功耗：峰值</a:t>
                      </a:r>
                      <a:r>
                        <a:rPr lang="en-US" altLang="zh-CN" sz="900" u="none" strike="noStrike">
                          <a:effectLst/>
                        </a:rPr>
                        <a:t>60W</a:t>
                      </a:r>
                      <a:r>
                        <a:rPr lang="zh-CN" altLang="en-US" sz="900" u="none" strike="noStrike">
                          <a:effectLst/>
                        </a:rPr>
                        <a:t>，平均</a:t>
                      </a:r>
                      <a:r>
                        <a:rPr lang="en-US" altLang="zh-CN" sz="900" u="none" strike="noStrike">
                          <a:effectLst/>
                        </a:rPr>
                        <a:t>35W</a:t>
                      </a:r>
                      <a:br>
                        <a:rPr lang="en-US" altLang="zh-CN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功能特性：无风扇设计，集成交换机、</a:t>
                      </a:r>
                      <a:r>
                        <a:rPr lang="en-US" altLang="zh-CN" sz="900" u="none" strike="noStrike">
                          <a:effectLst/>
                        </a:rPr>
                        <a:t>485</a:t>
                      </a:r>
                      <a:r>
                        <a:rPr lang="zh-CN" altLang="en-US" sz="900" u="none" strike="noStrike">
                          <a:effectLst/>
                        </a:rPr>
                        <a:t>接口、报警</a:t>
                      </a:r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r>
                        <a:rPr lang="zh-CN" altLang="en-US" sz="900" u="none" strike="noStrike">
                          <a:effectLst/>
                        </a:rPr>
                        <a:t>进</a:t>
                      </a:r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r>
                        <a:rPr lang="zh-CN" altLang="en-US" sz="900" u="none" strike="noStrike">
                          <a:effectLst/>
                        </a:rPr>
                        <a:t>出、视频</a:t>
                      </a:r>
                      <a:r>
                        <a:rPr lang="en-US" altLang="zh-CN" sz="900" u="none" strike="noStrike">
                          <a:effectLst/>
                        </a:rPr>
                        <a:t>HDMI</a:t>
                      </a:r>
                      <a:r>
                        <a:rPr lang="zh-CN" altLang="en-US" sz="900" u="none" strike="noStrike">
                          <a:effectLst/>
                        </a:rPr>
                        <a:t>接口，</a:t>
                      </a:r>
                      <a:r>
                        <a:rPr lang="en-US" altLang="zh-CN" sz="900" u="none" strike="noStrike">
                          <a:effectLst/>
                        </a:rPr>
                        <a:t>22</a:t>
                      </a:r>
                      <a:r>
                        <a:rPr lang="zh-CN" altLang="en-US" sz="900" u="none" strike="noStrike">
                          <a:effectLst/>
                        </a:rPr>
                        <a:t>寸</a:t>
                      </a:r>
                      <a:r>
                        <a:rPr lang="en-US" altLang="zh-CN" sz="900" u="none" strike="noStrike">
                          <a:effectLst/>
                        </a:rPr>
                        <a:t>1080p</a:t>
                      </a:r>
                      <a:r>
                        <a:rPr lang="zh-CN" altLang="en-US" sz="900" u="none" strike="noStrike">
                          <a:effectLst/>
                        </a:rPr>
                        <a:t>显示屏，配置键鼠套件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</a:tr>
              <a:tr h="5505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出入口车检器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海康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DS-TMG022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工作频率：</a:t>
                      </a:r>
                      <a:r>
                        <a:rPr lang="en-US" altLang="zh-CN" sz="900" u="none" strike="noStrike" dirty="0">
                          <a:effectLst/>
                        </a:rPr>
                        <a:t>77GHz-81GHz</a:t>
                      </a:r>
                      <a:r>
                        <a:rPr lang="zh-CN" altLang="en-US" sz="900" u="none" strike="noStrike" dirty="0">
                          <a:effectLst/>
                        </a:rPr>
                        <a:t>；天线发射功率：</a:t>
                      </a:r>
                      <a:r>
                        <a:rPr lang="en-US" altLang="zh-CN" sz="900" u="none" strike="noStrike" dirty="0">
                          <a:effectLst/>
                        </a:rPr>
                        <a:t>12. 5dbm</a:t>
                      </a:r>
                      <a:r>
                        <a:rPr lang="zh-CN" altLang="en-US" sz="900" u="none" strike="noStrike" dirty="0">
                          <a:effectLst/>
                        </a:rPr>
                        <a:t>；天线增益：</a:t>
                      </a:r>
                      <a:r>
                        <a:rPr lang="en-US" altLang="zh-CN" sz="900" u="none" strike="noStrike" dirty="0">
                          <a:effectLst/>
                        </a:rPr>
                        <a:t>10dbi</a:t>
                      </a:r>
                      <a:r>
                        <a:rPr lang="zh-CN" altLang="en-US" sz="900" u="none" strike="noStrike" dirty="0">
                          <a:effectLst/>
                        </a:rPr>
                        <a:t>；垂宜方向波束：</a:t>
                      </a:r>
                      <a:r>
                        <a:rPr lang="en-US" altLang="zh-CN" sz="900" u="none" strike="noStrike" dirty="0">
                          <a:effectLst/>
                        </a:rPr>
                        <a:t>30° </a:t>
                      </a:r>
                      <a:r>
                        <a:rPr lang="zh-CN" altLang="en-US" sz="900" u="none" strike="noStrike" dirty="0">
                          <a:effectLst/>
                        </a:rPr>
                        <a:t>；水平方向波束：</a:t>
                      </a:r>
                      <a:r>
                        <a:rPr lang="en-US" altLang="zh-CN" sz="900" u="none" strike="noStrike" dirty="0">
                          <a:effectLst/>
                        </a:rPr>
                        <a:t>120°</a:t>
                      </a:r>
                      <a:r>
                        <a:rPr lang="zh-CN" altLang="en-US" sz="900" u="none" strike="noStrike" dirty="0">
                          <a:effectLst/>
                        </a:rPr>
                        <a:t>；检测距离范围：</a:t>
                      </a:r>
                      <a:r>
                        <a:rPr lang="en-US" altLang="zh-CN" sz="900" u="none" strike="noStrike" dirty="0">
                          <a:effectLst/>
                        </a:rPr>
                        <a:t>0.3m</a:t>
                      </a:r>
                      <a:r>
                        <a:rPr lang="zh-CN" altLang="en-US" sz="900" u="none" strike="noStrike" dirty="0">
                          <a:effectLst/>
                        </a:rPr>
                        <a:t>至</a:t>
                      </a:r>
                      <a:r>
                        <a:rPr lang="en-US" altLang="zh-CN" sz="900" u="none" strike="noStrike" dirty="0">
                          <a:effectLst/>
                        </a:rPr>
                        <a:t>6m (</a:t>
                      </a:r>
                      <a:r>
                        <a:rPr lang="zh-CN" altLang="en-US" sz="900" u="none" strike="noStrike" dirty="0">
                          <a:effectLst/>
                        </a:rPr>
                        <a:t>可调</a:t>
                      </a:r>
                      <a:r>
                        <a:rPr lang="en-US" altLang="zh-CN" sz="900" u="none" strike="noStrike" dirty="0">
                          <a:effectLst/>
                        </a:rPr>
                        <a:t>)</a:t>
                      </a:r>
                      <a:r>
                        <a:rPr lang="zh-CN" altLang="en-US" sz="900" u="none" strike="noStrike" dirty="0">
                          <a:effectLst/>
                        </a:rPr>
                        <a:t>；检测水平范围：</a:t>
                      </a:r>
                      <a:r>
                        <a:rPr lang="en-US" altLang="zh-CN" sz="900" u="none" strike="noStrike" dirty="0">
                          <a:effectLst/>
                        </a:rPr>
                        <a:t>-1m</a:t>
                      </a:r>
                      <a:r>
                        <a:rPr lang="zh-CN" altLang="en-US" sz="900" u="none" strike="noStrike" dirty="0">
                          <a:effectLst/>
                        </a:rPr>
                        <a:t>至</a:t>
                      </a:r>
                      <a:r>
                        <a:rPr lang="en-US" altLang="zh-CN" sz="900" u="none" strike="noStrike" dirty="0">
                          <a:effectLst/>
                        </a:rPr>
                        <a:t>1m</a:t>
                      </a:r>
                      <a:r>
                        <a:rPr lang="zh-CN" altLang="en-US" sz="900" u="none" strike="noStrike" dirty="0">
                          <a:effectLst/>
                        </a:rPr>
                        <a:t>（可调）；响应时间：</a:t>
                      </a:r>
                      <a:r>
                        <a:rPr lang="en-US" altLang="zh-CN" sz="900" u="none" strike="noStrike" dirty="0">
                          <a:effectLst/>
                        </a:rPr>
                        <a:t>100ms</a:t>
                      </a:r>
                      <a:r>
                        <a:rPr lang="zh-CN" altLang="en-US" sz="900" u="none" strike="noStrike" dirty="0">
                          <a:effectLst/>
                        </a:rPr>
                        <a:t>；信号输出：开关量；行人检测率：</a:t>
                      </a:r>
                      <a:r>
                        <a:rPr lang="en-US" altLang="zh-CN" sz="900" u="none" strike="noStrike" dirty="0">
                          <a:effectLst/>
                        </a:rPr>
                        <a:t>&gt;99%</a:t>
                      </a:r>
                      <a:r>
                        <a:rPr lang="zh-CN" altLang="en-US" sz="900" u="none" strike="noStrike" dirty="0">
                          <a:effectLst/>
                        </a:rPr>
                        <a:t>；车辆检测概率：</a:t>
                      </a:r>
                      <a:r>
                        <a:rPr lang="en-US" altLang="zh-CN" sz="900" u="none" strike="noStrike" dirty="0">
                          <a:effectLst/>
                        </a:rPr>
                        <a:t>&gt;99%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</a:tr>
              <a:tr h="609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抓拍显示一体机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海康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DS-TMCXX7-XZ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车辆结构化：支持车型识别，车标识别，车身颜色识别，子品牌检测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黑白名单控制：支持黑、白名单的导入及对比，可直接联动道闸开闸，支持脱机运行；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多种触发模式：支持视频触发、线圈触发、雷达触发等多种触发模式；捕获率高，纯视频识别，纯视频抓拍时可捕获无车牌，捕获率</a:t>
                      </a:r>
                      <a:r>
                        <a:rPr lang="en-US" altLang="zh-CN" sz="900" u="none" strike="noStrike">
                          <a:effectLst/>
                        </a:rPr>
                        <a:t>99.9%</a:t>
                      </a:r>
                      <a:r>
                        <a:rPr lang="zh-CN" altLang="en-US" sz="900" u="none" strike="noStrike">
                          <a:effectLst/>
                        </a:rPr>
                        <a:t>以上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识别摄像机、补光灯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</a:tr>
              <a:tr h="609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</a:rPr>
                        <a:t>6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出入口车辆放行管理</a:t>
                      </a:r>
                      <a:r>
                        <a:rPr lang="en-US" altLang="zh-CN" sz="900" u="none" strike="noStrike" dirty="0">
                          <a:effectLst/>
                        </a:rPr>
                        <a:t>(</a:t>
                      </a:r>
                      <a:r>
                        <a:rPr lang="zh-CN" altLang="en-US" sz="900" u="none" strike="noStrike" dirty="0">
                          <a:effectLst/>
                        </a:rPr>
                        <a:t>含</a:t>
                      </a:r>
                      <a:r>
                        <a:rPr lang="en-US" altLang="zh-CN" sz="900" u="none" strike="noStrike" dirty="0">
                          <a:effectLst/>
                        </a:rPr>
                        <a:t>4</a:t>
                      </a:r>
                      <a:r>
                        <a:rPr lang="zh-CN" altLang="en-US" sz="900" u="none" strike="noStrike" dirty="0">
                          <a:effectLst/>
                        </a:rPr>
                        <a:t>车道授权</a:t>
                      </a:r>
                      <a:r>
                        <a:rPr lang="en-US" altLang="zh-CN" sz="900" u="none" strike="noStrike" dirty="0">
                          <a:effectLst/>
                        </a:rPr>
                        <a:t>)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海康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授权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、支持每秒过车处理</a:t>
                      </a:r>
                      <a:r>
                        <a:rPr lang="en-US" altLang="zh-CN" sz="900" u="none" strike="noStrike">
                          <a:effectLst/>
                        </a:rPr>
                        <a:t>30</a:t>
                      </a:r>
                      <a:r>
                        <a:rPr lang="zh-CN" altLang="en-US" sz="900" u="none" strike="noStrike">
                          <a:effectLst/>
                        </a:rPr>
                        <a:t>条；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r>
                        <a:rPr lang="zh-CN" altLang="en-US" sz="900" u="none" strike="noStrike">
                          <a:effectLst/>
                        </a:rPr>
                        <a:t>、单个岗亭每秒过车处理</a:t>
                      </a:r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r>
                        <a:rPr lang="zh-CN" altLang="en-US" sz="900" u="none" strike="noStrike">
                          <a:effectLst/>
                        </a:rPr>
                        <a:t>条；</a:t>
                      </a:r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r>
                        <a:rPr lang="zh-CN" altLang="en-US" sz="900" u="none" strike="noStrike">
                          <a:effectLst/>
                        </a:rPr>
                        <a:t>、单个岗亭可管理车道数</a:t>
                      </a:r>
                      <a:r>
                        <a:rPr lang="en-US" altLang="zh-CN" sz="900" u="none" strike="noStrike">
                          <a:effectLst/>
                        </a:rPr>
                        <a:t>9</a:t>
                      </a:r>
                      <a:r>
                        <a:rPr lang="zh-CN" altLang="en-US" sz="900" u="none" strike="noStrike">
                          <a:effectLst/>
                        </a:rPr>
                        <a:t>个；</a:t>
                      </a:r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r>
                        <a:rPr lang="zh-CN" altLang="en-US" sz="900" u="none" strike="noStrike">
                          <a:effectLst/>
                        </a:rPr>
                        <a:t>、支持最大管理车道数量</a:t>
                      </a:r>
                      <a:r>
                        <a:rPr lang="en-US" altLang="zh-CN" sz="900" u="none" strike="noStrike">
                          <a:effectLst/>
                        </a:rPr>
                        <a:t>60</a:t>
                      </a:r>
                      <a:r>
                        <a:rPr lang="zh-CN" altLang="en-US" sz="900" u="none" strike="noStrike">
                          <a:effectLst/>
                        </a:rPr>
                        <a:t>个；</a:t>
                      </a:r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r>
                        <a:rPr lang="zh-CN" altLang="en-US" sz="900" u="none" strike="noStrike">
                          <a:effectLst/>
                        </a:rPr>
                        <a:t>、支持管理最大固定车管理数量</a:t>
                      </a:r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r>
                        <a:rPr lang="zh-CN" altLang="en-US" sz="900" u="none" strike="noStrike">
                          <a:effectLst/>
                        </a:rPr>
                        <a:t>万辆；</a:t>
                      </a:r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r>
                        <a:rPr lang="zh-CN" altLang="en-US" sz="900" u="none" strike="noStrike">
                          <a:effectLst/>
                        </a:rPr>
                        <a:t>、支持过车数据最大存储</a:t>
                      </a:r>
                      <a:r>
                        <a:rPr lang="en-US" altLang="zh-CN" sz="900" u="none" strike="noStrike">
                          <a:effectLst/>
                        </a:rPr>
                        <a:t>7500</a:t>
                      </a:r>
                      <a:r>
                        <a:rPr lang="zh-CN" altLang="en-US" sz="900" u="none" strike="noStrike">
                          <a:effectLst/>
                        </a:rPr>
                        <a:t>万条；</a:t>
                      </a:r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、支持过车数据最大保存时长</a:t>
                      </a:r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r>
                        <a:rPr lang="zh-CN" altLang="en-US" sz="900" u="none" strike="noStrike">
                          <a:effectLst/>
                        </a:rPr>
                        <a:t>年。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</a:tr>
              <a:tr h="0">
                <a:tc vMerge="1">
                  <a:tcPr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基础包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海康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基础接口平台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、支持管理最大组织数</a:t>
                      </a:r>
                      <a:r>
                        <a:rPr lang="en-US" altLang="zh-CN" sz="900" u="none" strike="noStrike">
                          <a:effectLst/>
                        </a:rPr>
                        <a:t>2000</a:t>
                      </a:r>
                      <a:r>
                        <a:rPr lang="zh-CN" altLang="en-US" sz="900" u="none" strike="noStrike">
                          <a:effectLst/>
                        </a:rPr>
                        <a:t>个，组织层级最大</a:t>
                      </a:r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r>
                        <a:rPr lang="zh-CN" altLang="en-US" sz="900" u="none" strike="noStrike">
                          <a:effectLst/>
                        </a:rPr>
                        <a:t>级；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r>
                        <a:rPr lang="zh-CN" altLang="en-US" sz="900" u="none" strike="noStrike">
                          <a:effectLst/>
                        </a:rPr>
                        <a:t>、支持管理最大区域数</a:t>
                      </a:r>
                      <a:r>
                        <a:rPr lang="en-US" altLang="zh-CN" sz="900" u="none" strike="noStrike">
                          <a:effectLst/>
                        </a:rPr>
                        <a:t>2000</a:t>
                      </a:r>
                      <a:r>
                        <a:rPr lang="zh-CN" altLang="en-US" sz="900" u="none" strike="noStrike">
                          <a:effectLst/>
                        </a:rPr>
                        <a:t>个，区域层级最大</a:t>
                      </a:r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r>
                        <a:rPr lang="zh-CN" altLang="en-US" sz="900" u="none" strike="noStrike">
                          <a:effectLst/>
                        </a:rPr>
                        <a:t>级；</a:t>
                      </a:r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r>
                        <a:rPr lang="zh-CN" altLang="en-US" sz="900" u="none" strike="noStrike">
                          <a:effectLst/>
                        </a:rPr>
                        <a:t>、支持管理最大人员数量</a:t>
                      </a:r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r>
                        <a:rPr lang="zh-CN" altLang="en-US" sz="900" u="none" strike="noStrike">
                          <a:effectLst/>
                        </a:rPr>
                        <a:t>万；</a:t>
                      </a:r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r>
                        <a:rPr lang="zh-CN" altLang="en-US" sz="900" u="none" strike="noStrike">
                          <a:effectLst/>
                        </a:rPr>
                        <a:t>、支持管理最大卡片数量</a:t>
                      </a:r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r>
                        <a:rPr lang="zh-CN" altLang="en-US" sz="900" u="none" strike="noStrike">
                          <a:effectLst/>
                        </a:rPr>
                        <a:t>万；</a:t>
                      </a:r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r>
                        <a:rPr lang="zh-CN" altLang="en-US" sz="900" u="none" strike="noStrike">
                          <a:effectLst/>
                        </a:rPr>
                        <a:t>、支持管理最大车辆数量</a:t>
                      </a:r>
                      <a:r>
                        <a:rPr lang="en-US" altLang="zh-CN" sz="900" u="none" strike="noStrike">
                          <a:effectLst/>
                        </a:rPr>
                        <a:t>3</a:t>
                      </a:r>
                      <a:r>
                        <a:rPr lang="zh-CN" altLang="en-US" sz="900" u="none" strike="noStrike">
                          <a:effectLst/>
                        </a:rPr>
                        <a:t>万；</a:t>
                      </a:r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r>
                        <a:rPr lang="zh-CN" altLang="en-US" sz="900" u="none" strike="noStrike">
                          <a:effectLst/>
                        </a:rPr>
                        <a:t>、支持最大的在线用户数</a:t>
                      </a:r>
                      <a:r>
                        <a:rPr lang="en-US" altLang="zh-CN" sz="900" u="none" strike="noStrike">
                          <a:effectLst/>
                        </a:rPr>
                        <a:t>1000</a:t>
                      </a:r>
                      <a:r>
                        <a:rPr lang="zh-CN" altLang="en-US" sz="900" u="none" strike="noStrike">
                          <a:effectLst/>
                        </a:rPr>
                        <a:t>个，并发登录用户数</a:t>
                      </a:r>
                      <a:r>
                        <a:rPr lang="en-US" altLang="zh-CN" sz="900" u="none" strike="noStrike">
                          <a:effectLst/>
                        </a:rPr>
                        <a:t>50</a:t>
                      </a:r>
                      <a:r>
                        <a:rPr lang="zh-CN" altLang="en-US" sz="900" u="none" strike="noStrike">
                          <a:effectLst/>
                        </a:rPr>
                        <a:t>个；</a:t>
                      </a:r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r>
                        <a:rPr lang="zh-CN" altLang="en-US" sz="900" u="none" strike="noStrike">
                          <a:effectLst/>
                        </a:rPr>
                        <a:t>、支持最大事件并发处理</a:t>
                      </a:r>
                      <a:r>
                        <a:rPr lang="en-US" altLang="zh-CN" sz="900" u="none" strike="noStrike">
                          <a:effectLst/>
                        </a:rPr>
                        <a:t>500</a:t>
                      </a:r>
                      <a:r>
                        <a:rPr lang="zh-CN" altLang="en-US" sz="900" u="none" strike="noStrike">
                          <a:effectLst/>
                        </a:rPr>
                        <a:t>条</a:t>
                      </a:r>
                      <a:r>
                        <a:rPr lang="en-US" altLang="zh-CN" sz="900" u="none" strike="noStrike">
                          <a:effectLst/>
                        </a:rPr>
                        <a:t>/</a:t>
                      </a:r>
                      <a:r>
                        <a:rPr lang="zh-CN" altLang="en-US" sz="900" u="none" strike="noStrike">
                          <a:effectLst/>
                        </a:rPr>
                        <a:t>秒（不带图片）；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</a:tr>
              <a:tr h="59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vMerge="1">
                  <a:tcPr/>
                </a:tc>
                <a:tc vMerge="1">
                  <a:tcPr marL="2618" marR="2618" marT="2618" marB="0" anchor="ctr"/>
                </a:tc>
                <a:tc vMerge="1">
                  <a:tcPr marL="2618" marR="2618" marT="2618" marB="0" anchor="ctr"/>
                </a:tc>
                <a:tc vMerge="1">
                  <a:tcPr marL="2618" marR="2618" marT="2618" marB="0" anchor="ctr"/>
                </a:tc>
                <a:tc vMerge="1">
                  <a:tcPr marL="2618" marR="2618" marT="2618" marB="0" anchor="ctr"/>
                </a:tc>
                <a:tc vMerge="1">
                  <a:tcPr marL="2618" marR="2618" marT="2618" marB="0" anchor="ctr"/>
                </a:tc>
                <a:tc vMerge="1">
                  <a:tcPr marL="2618" marR="2618" marT="2618" marB="0" anchor="ctr"/>
                </a:tc>
                <a:tc vMerge="1">
                  <a:tcPr marL="2618" marR="2618" marT="2618" marB="0" anchor="ctr"/>
                </a:tc>
              </a:tr>
              <a:tr h="153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工程施工费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项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8" marR="2618" marT="2618" marB="0" anchor="ctr"/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项目预估工期</a:t>
            </a:r>
            <a:endParaRPr lang="zh-CN" altLang="en-US" sz="3200" dirty="0"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51180" y="1143000"/>
          <a:ext cx="8277860" cy="56224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06753"/>
                <a:gridCol w="4178064"/>
                <a:gridCol w="443123"/>
                <a:gridCol w="678823"/>
                <a:gridCol w="971097"/>
              </a:tblGrid>
              <a:tr h="30480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信息公司入口智能化提升工期计划表</a:t>
                      </a:r>
                      <a:endParaRPr lang="zh-CN" altLang="en-US" sz="12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4540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硬件及系统</a:t>
                      </a:r>
                      <a:endParaRPr lang="zh-CN" altLang="en-US" sz="9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分项内容</a:t>
                      </a:r>
                      <a:endParaRPr lang="zh-CN" altLang="en-US" sz="8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内容</a:t>
                      </a:r>
                      <a:endParaRPr lang="zh-CN" altLang="en-US" sz="8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计划天数</a:t>
                      </a:r>
                      <a:endParaRPr lang="zh-CN" altLang="en-US" sz="800" b="1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优先级</a:t>
                      </a:r>
                      <a:endParaRPr lang="zh-CN" altLang="en-US" sz="800" b="1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工作量合计</a:t>
                      </a:r>
                      <a:endParaRPr lang="zh-CN" altLang="en-US" sz="8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</a:tr>
              <a:tr h="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车辆控制部分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设备采购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预计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天</a:t>
                      </a:r>
                      <a:endParaRPr lang="zh-CN" altLang="en-US" sz="8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拆装</a:t>
                      </a:r>
                      <a:endParaRPr lang="zh-CN" altLang="en-US"/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 marL="1684" marR="1684" marT="1684" marB="0"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调试</a:t>
                      </a:r>
                      <a:endParaRPr lang="zh-CN" altLang="en-US"/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 marL="1684" marR="1684" marT="1684" marB="0" anchor="ctr"/>
                </a:tc>
              </a:tr>
              <a:tr h="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人行通道部分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设备采购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预计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天</a:t>
                      </a:r>
                      <a:endParaRPr lang="zh-CN" altLang="en-US" sz="8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 fontAlgn="ctr"/>
                      <a:endParaRPr lang="zh-CN" altLang="en-US" sz="80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拆装</a:t>
                      </a:r>
                      <a:endParaRPr lang="zh-CN" altLang="en-US"/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 marL="1684" marR="1684" marT="1684" marB="0" anchor="ctr"/>
                </a:tc>
              </a:tr>
              <a:tr h="123825"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调试</a:t>
                      </a:r>
                      <a:endParaRPr lang="zh-CN" altLang="en-US" dirty="0"/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 marL="1684" marR="1684" marT="1684" marB="0" anchor="ctr"/>
                </a:tc>
              </a:tr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管理系统部分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系统环境安装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预计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天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管理系统安装</a:t>
                      </a:r>
                      <a:endParaRPr lang="zh-CN" altLang="en-US" dirty="0"/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 marL="1684" marR="1684" marT="1684" marB="0" anchor="ctr"/>
                </a:tc>
              </a:tr>
              <a:tr h="138795"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7988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软件部分</a:t>
                      </a:r>
                      <a:endParaRPr lang="zh-CN" altLang="en-US" sz="9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359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一级模块</a:t>
                      </a:r>
                      <a:endParaRPr lang="zh-CN" altLang="en-US" sz="8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二级模块</a:t>
                      </a:r>
                      <a:endParaRPr lang="zh-CN" altLang="en-US" sz="8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计划天数</a:t>
                      </a:r>
                      <a:endParaRPr lang="zh-CN" altLang="en-US" sz="800" b="1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优先级</a:t>
                      </a:r>
                      <a:endParaRPr lang="zh-CN" altLang="en-US" sz="8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工作量合计（天）</a:t>
                      </a:r>
                      <a:endParaRPr lang="zh-CN" altLang="en-US" sz="800" b="1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</a:tr>
              <a:tr h="1623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数据同步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数据初始化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内部员工下发闸机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),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接口梳理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人开发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,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共计大约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12-15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天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数据实时同步下发闸机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天天迎客小程序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数据对接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,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下发闸机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外来人员</a:t>
                      </a:r>
                      <a:r>
                        <a:rPr lang="en-US" altLang="zh-CN" sz="8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8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身份证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身份校验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时间段预约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常驻白名单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失效机制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抬杆校验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进出规则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人迹疫踪每日健康上报  每天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核酸证明   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天以内（可配置天数）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疫苗证明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外来人员</a:t>
                      </a:r>
                      <a:r>
                        <a:rPr lang="en-US" altLang="zh-CN" sz="8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8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小程序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进出记录外放接口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视图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221162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未携带身份证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现场扫描场所码获取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《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通行二维码凭证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》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二维码时间段预约</a:t>
                      </a:r>
                      <a:endParaRPr lang="zh-CN" altLang="en-US" sz="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二维码常驻白名单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PC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端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身份证、二维码识别、扫场所码鉴权</a:t>
                      </a:r>
                      <a:endParaRPr lang="zh-CN" altLang="en-US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2.5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前后端开发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,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大约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22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天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访客预约记录和访问记录查询</a:t>
                      </a:r>
                      <a:endParaRPr lang="zh-CN" altLang="en-US" sz="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车辆记录查询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162366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公司内部员工人员基础信息与头像初始化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162366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内部员工人脸识别进出闸基础信息、头像下发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内部员工车牌信息下发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162366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闸机、抬杆硬件设备</a:t>
                      </a:r>
                      <a:r>
                        <a:rPr lang="en-GB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IP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地址、名称、下发配置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外来人员预约、进出记录标准化接口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2.5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导出功能</a:t>
                      </a:r>
                      <a:endParaRPr lang="zh-CN" altLang="en-US" sz="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1.5</a:t>
                      </a:r>
                      <a:endParaRPr lang="en-US" altLang="zh-CN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800" b="0" i="0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684" marR="1684" marT="1684" marB="0" anchor="ctr"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991600" y="1143000"/>
            <a:ext cx="141577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工期：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10600" y="1777752"/>
            <a:ext cx="328676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74345">
              <a:lnSpc>
                <a:spcPct val="200000"/>
              </a:lnSpc>
            </a:pPr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硬件及系统：预计</a:t>
            </a:r>
            <a:r>
              <a:rPr lang="en-US" altLang="zh-CN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26</a:t>
            </a:r>
            <a:r>
              <a:rPr lang="zh-CN" altLang="en-US" sz="1800" b="1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天；</a:t>
            </a:r>
            <a:endParaRPr lang="en-US" altLang="zh-CN" sz="18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74345">
              <a:lnSpc>
                <a:spcPct val="200000"/>
              </a:lnSpc>
            </a:pPr>
            <a:r>
              <a:rPr lang="zh-CN" altLang="en-US" b="1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软件开发：预计</a:t>
            </a:r>
            <a:r>
              <a:rPr lang="en-US" altLang="zh-CN" b="1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47</a:t>
            </a:r>
            <a:r>
              <a:rPr lang="zh-CN" altLang="en-US" b="1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天。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94134" y="77469"/>
            <a:ext cx="456565" cy="471805"/>
          </a:xfrm>
          <a:custGeom>
            <a:avLst/>
            <a:gdLst/>
            <a:ahLst/>
            <a:cxnLst/>
            <a:rect l="l" t="t" r="r" b="b"/>
            <a:pathLst>
              <a:path w="456565" h="471805">
                <a:moveTo>
                  <a:pt x="117601" y="0"/>
                </a:moveTo>
                <a:lnTo>
                  <a:pt x="63148" y="10608"/>
                </a:lnTo>
                <a:lnTo>
                  <a:pt x="24018" y="40719"/>
                </a:lnTo>
                <a:lnTo>
                  <a:pt x="5411" y="86336"/>
                </a:lnTo>
                <a:lnTo>
                  <a:pt x="597" y="133199"/>
                </a:lnTo>
                <a:lnTo>
                  <a:pt x="0" y="162559"/>
                </a:lnTo>
                <a:lnTo>
                  <a:pt x="0" y="321055"/>
                </a:lnTo>
                <a:lnTo>
                  <a:pt x="1460" y="362569"/>
                </a:lnTo>
                <a:lnTo>
                  <a:pt x="9519" y="401941"/>
                </a:lnTo>
                <a:lnTo>
                  <a:pt x="34049" y="442331"/>
                </a:lnTo>
                <a:lnTo>
                  <a:pt x="77501" y="466427"/>
                </a:lnTo>
                <a:lnTo>
                  <a:pt x="125222" y="471677"/>
                </a:lnTo>
                <a:lnTo>
                  <a:pt x="138646" y="471128"/>
                </a:lnTo>
                <a:lnTo>
                  <a:pt x="185872" y="457577"/>
                </a:lnTo>
                <a:lnTo>
                  <a:pt x="220470" y="422866"/>
                </a:lnTo>
                <a:lnTo>
                  <a:pt x="230502" y="401827"/>
                </a:lnTo>
                <a:lnTo>
                  <a:pt x="111887" y="401827"/>
                </a:lnTo>
                <a:lnTo>
                  <a:pt x="106934" y="399160"/>
                </a:lnTo>
                <a:lnTo>
                  <a:pt x="101497" y="358663"/>
                </a:lnTo>
                <a:lnTo>
                  <a:pt x="101385" y="349376"/>
                </a:lnTo>
                <a:lnTo>
                  <a:pt x="101434" y="117855"/>
                </a:lnTo>
                <a:lnTo>
                  <a:pt x="105029" y="79628"/>
                </a:lnTo>
                <a:lnTo>
                  <a:pt x="112395" y="69850"/>
                </a:lnTo>
                <a:lnTo>
                  <a:pt x="229479" y="69850"/>
                </a:lnTo>
                <a:lnTo>
                  <a:pt x="227711" y="64912"/>
                </a:lnTo>
                <a:lnTo>
                  <a:pt x="200390" y="27543"/>
                </a:lnTo>
                <a:lnTo>
                  <a:pt x="163750" y="7340"/>
                </a:lnTo>
                <a:lnTo>
                  <a:pt x="133842" y="811"/>
                </a:lnTo>
                <a:lnTo>
                  <a:pt x="117601" y="0"/>
                </a:lnTo>
                <a:close/>
              </a:path>
              <a:path w="456565" h="471805">
                <a:moveTo>
                  <a:pt x="229479" y="69850"/>
                </a:moveTo>
                <a:lnTo>
                  <a:pt x="127635" y="69850"/>
                </a:lnTo>
                <a:lnTo>
                  <a:pt x="132461" y="72898"/>
                </a:lnTo>
                <a:lnTo>
                  <a:pt x="134620" y="78994"/>
                </a:lnTo>
                <a:lnTo>
                  <a:pt x="137592" y="117855"/>
                </a:lnTo>
                <a:lnTo>
                  <a:pt x="137668" y="349376"/>
                </a:lnTo>
                <a:lnTo>
                  <a:pt x="137453" y="364567"/>
                </a:lnTo>
                <a:lnTo>
                  <a:pt x="126873" y="401827"/>
                </a:lnTo>
                <a:lnTo>
                  <a:pt x="230502" y="401827"/>
                </a:lnTo>
                <a:lnTo>
                  <a:pt x="237839" y="358663"/>
                </a:lnTo>
                <a:lnTo>
                  <a:pt x="239141" y="162559"/>
                </a:lnTo>
                <a:lnTo>
                  <a:pt x="238835" y="138433"/>
                </a:lnTo>
                <a:lnTo>
                  <a:pt x="237934" y="117855"/>
                </a:lnTo>
                <a:lnTo>
                  <a:pt x="236462" y="100802"/>
                </a:lnTo>
                <a:lnTo>
                  <a:pt x="234442" y="87249"/>
                </a:lnTo>
                <a:lnTo>
                  <a:pt x="231612" y="75801"/>
                </a:lnTo>
                <a:lnTo>
                  <a:pt x="229479" y="69850"/>
                </a:lnTo>
                <a:close/>
              </a:path>
              <a:path w="456565" h="471805">
                <a:moveTo>
                  <a:pt x="456057" y="8762"/>
                </a:moveTo>
                <a:lnTo>
                  <a:pt x="396367" y="8762"/>
                </a:lnTo>
                <a:lnTo>
                  <a:pt x="375084" y="33956"/>
                </a:lnTo>
                <a:lnTo>
                  <a:pt x="349361" y="54482"/>
                </a:lnTo>
                <a:lnTo>
                  <a:pt x="319232" y="70342"/>
                </a:lnTo>
                <a:lnTo>
                  <a:pt x="284734" y="81533"/>
                </a:lnTo>
                <a:lnTo>
                  <a:pt x="284734" y="134493"/>
                </a:lnTo>
                <a:lnTo>
                  <a:pt x="294767" y="134493"/>
                </a:lnTo>
                <a:lnTo>
                  <a:pt x="310743" y="134828"/>
                </a:lnTo>
                <a:lnTo>
                  <a:pt x="350900" y="148971"/>
                </a:lnTo>
                <a:lnTo>
                  <a:pt x="354568" y="195712"/>
                </a:lnTo>
                <a:lnTo>
                  <a:pt x="354711" y="219455"/>
                </a:lnTo>
                <a:lnTo>
                  <a:pt x="354711" y="463041"/>
                </a:lnTo>
                <a:lnTo>
                  <a:pt x="456057" y="463041"/>
                </a:lnTo>
                <a:lnTo>
                  <a:pt x="456057" y="87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89480" y="3199130"/>
            <a:ext cx="7813040" cy="191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14320" algn="l"/>
              </a:tabLst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服务承诺：全时响应、安全保障、终身</a:t>
            </a:r>
            <a:endParaRPr sz="2400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14320" algn="l"/>
              </a:tabLst>
            </a:pPr>
            <a:endParaRPr sz="2400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14320" algn="l"/>
              </a:tabLst>
            </a:pPr>
            <a:endParaRPr sz="2400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14320" algn="l"/>
              </a:tabLst>
            </a:pPr>
            <a:endParaRPr sz="2400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14320" algn="l"/>
              </a:tabLst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维护 品质保证：以低于市场的价格，提供高品质服务</a:t>
            </a:r>
            <a:endParaRPr sz="2400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整体设计</a:t>
            </a:r>
            <a:endParaRPr lang="zh-CN" altLang="en-US" sz="3200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5800" y="1219200"/>
            <a:ext cx="14039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简介：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3400" y="1802765"/>
            <a:ext cx="1057021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74345">
              <a:lnSpc>
                <a:spcPct val="200000"/>
              </a:lnSpc>
            </a:pPr>
            <a:r>
              <a:rPr lang="zh-CN" altLang="en-US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外来人员管理系统为了更好地对访客记录进行管理，从访客预约登记、审核人审核、身份验证、访客授权通行各个环节互为依托，实现外来人员通过二维码和身份证方式快速识别身份，最大程度减少拜访期间人员接触，通过内在关联的纽带，共同组成完整的适合具体应用的解决方案。</a:t>
            </a:r>
            <a:endParaRPr lang="zh-CN" altLang="en-US" b="1" kern="10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74345">
              <a:lnSpc>
                <a:spcPct val="200000"/>
              </a:lnSpc>
            </a:pPr>
            <a:r>
              <a:rPr lang="zh-CN" altLang="en-US" b="1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系统既着眼于技术，又着眼于管理和体制的创新，确保信息化与先进的管理模式相匹配，逐步实现“安全管理与生产作业相结合同步管控”，降低能耗，减少成本，提高工作效率。立足创新，站在更高层次、更高标准上，突破传统模式和既有操作模式的界限，确立外来人员管理系统项目建设的新思路</a:t>
            </a:r>
            <a:endParaRPr lang="zh-CN" altLang="en-US" b="1" kern="10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整体设计</a:t>
            </a:r>
            <a:r>
              <a:rPr lang="en-US" altLang="zh-CN" sz="3200" dirty="0">
                <a:sym typeface="+mn-ea"/>
              </a:rPr>
              <a:t>-8</a:t>
            </a:r>
            <a:r>
              <a:rPr lang="zh-CN" altLang="en-US" sz="3200" dirty="0"/>
              <a:t>项全能的方案</a:t>
            </a:r>
            <a:endParaRPr lang="zh-CN" altLang="en-US" sz="3200" dirty="0">
              <a:sym typeface="+mn-ea"/>
            </a:endParaRPr>
          </a:p>
          <a:p>
            <a:endParaRPr lang="zh-CN" altLang="en-US" sz="3200" dirty="0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84" y="1327782"/>
            <a:ext cx="886345" cy="50487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" b="5563"/>
          <a:stretch>
            <a:fillRect/>
          </a:stretch>
        </p:blipFill>
        <p:spPr>
          <a:xfrm>
            <a:off x="6076611" y="3526204"/>
            <a:ext cx="760914" cy="760915"/>
          </a:xfrm>
          <a:custGeom>
            <a:avLst/>
            <a:gdLst>
              <a:gd name="connsiteX0" fmla="*/ 464548 w 929095"/>
              <a:gd name="connsiteY0" fmla="*/ 0 h 929096"/>
              <a:gd name="connsiteX1" fmla="*/ 919658 w 929095"/>
              <a:gd name="connsiteY1" fmla="*/ 370926 h 929096"/>
              <a:gd name="connsiteX2" fmla="*/ 929095 w 929095"/>
              <a:gd name="connsiteY2" fmla="*/ 464538 h 929096"/>
              <a:gd name="connsiteX3" fmla="*/ 929095 w 929095"/>
              <a:gd name="connsiteY3" fmla="*/ 464558 h 929096"/>
              <a:gd name="connsiteX4" fmla="*/ 919658 w 929095"/>
              <a:gd name="connsiteY4" fmla="*/ 558171 h 929096"/>
              <a:gd name="connsiteX5" fmla="*/ 464548 w 929095"/>
              <a:gd name="connsiteY5" fmla="*/ 929096 h 929096"/>
              <a:gd name="connsiteX6" fmla="*/ 0 w 929095"/>
              <a:gd name="connsiteY6" fmla="*/ 464548 h 929096"/>
              <a:gd name="connsiteX7" fmla="*/ 464548 w 929095"/>
              <a:gd name="connsiteY7" fmla="*/ 0 h 92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9095" h="929096">
                <a:moveTo>
                  <a:pt x="464548" y="0"/>
                </a:moveTo>
                <a:cubicBezTo>
                  <a:pt x="689041" y="0"/>
                  <a:pt x="876341" y="159239"/>
                  <a:pt x="919658" y="370926"/>
                </a:cubicBezTo>
                <a:lnTo>
                  <a:pt x="929095" y="464538"/>
                </a:lnTo>
                <a:lnTo>
                  <a:pt x="929095" y="464558"/>
                </a:lnTo>
                <a:lnTo>
                  <a:pt x="919658" y="558171"/>
                </a:lnTo>
                <a:cubicBezTo>
                  <a:pt x="876341" y="769858"/>
                  <a:pt x="689041" y="929096"/>
                  <a:pt x="464548" y="929096"/>
                </a:cubicBezTo>
                <a:cubicBezTo>
                  <a:pt x="207985" y="929096"/>
                  <a:pt x="0" y="721111"/>
                  <a:pt x="0" y="464548"/>
                </a:cubicBezTo>
                <a:cubicBezTo>
                  <a:pt x="0" y="207985"/>
                  <a:pt x="207985" y="0"/>
                  <a:pt x="464548" y="0"/>
                </a:cubicBezTo>
                <a:close/>
              </a:path>
            </a:pathLst>
          </a:custGeom>
          <a:ln>
            <a:solidFill>
              <a:srgbClr val="1055A2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90" r="4475" b="3879"/>
          <a:stretch>
            <a:fillRect/>
          </a:stretch>
        </p:blipFill>
        <p:spPr>
          <a:xfrm>
            <a:off x="7126546" y="3526204"/>
            <a:ext cx="760915" cy="760915"/>
          </a:xfrm>
          <a:custGeom>
            <a:avLst/>
            <a:gdLst>
              <a:gd name="connsiteX0" fmla="*/ 464548 w 929096"/>
              <a:gd name="connsiteY0" fmla="*/ 0 h 929096"/>
              <a:gd name="connsiteX1" fmla="*/ 929096 w 929096"/>
              <a:gd name="connsiteY1" fmla="*/ 464548 h 929096"/>
              <a:gd name="connsiteX2" fmla="*/ 464548 w 929096"/>
              <a:gd name="connsiteY2" fmla="*/ 929096 h 929096"/>
              <a:gd name="connsiteX3" fmla="*/ 0 w 929096"/>
              <a:gd name="connsiteY3" fmla="*/ 464548 h 929096"/>
              <a:gd name="connsiteX4" fmla="*/ 464548 w 929096"/>
              <a:gd name="connsiteY4" fmla="*/ 0 h 92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096" h="929096">
                <a:moveTo>
                  <a:pt x="464548" y="0"/>
                </a:moveTo>
                <a:cubicBezTo>
                  <a:pt x="721111" y="0"/>
                  <a:pt x="929096" y="207985"/>
                  <a:pt x="929096" y="464548"/>
                </a:cubicBezTo>
                <a:cubicBezTo>
                  <a:pt x="929096" y="721111"/>
                  <a:pt x="721111" y="929096"/>
                  <a:pt x="464548" y="929096"/>
                </a:cubicBezTo>
                <a:cubicBezTo>
                  <a:pt x="207985" y="929096"/>
                  <a:pt x="0" y="721111"/>
                  <a:pt x="0" y="464548"/>
                </a:cubicBezTo>
                <a:cubicBezTo>
                  <a:pt x="0" y="207985"/>
                  <a:pt x="207985" y="0"/>
                  <a:pt x="464548" y="0"/>
                </a:cubicBezTo>
                <a:close/>
              </a:path>
            </a:pathLst>
          </a:custGeom>
          <a:ln>
            <a:solidFill>
              <a:srgbClr val="1055A2"/>
            </a:solidFill>
          </a:ln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" t="7239" r="26622" b="18006"/>
          <a:stretch>
            <a:fillRect/>
          </a:stretch>
        </p:blipFill>
        <p:spPr>
          <a:xfrm>
            <a:off x="3989372" y="3526204"/>
            <a:ext cx="760915" cy="760915"/>
          </a:xfrm>
          <a:custGeom>
            <a:avLst/>
            <a:gdLst>
              <a:gd name="connsiteX0" fmla="*/ 464548 w 929096"/>
              <a:gd name="connsiteY0" fmla="*/ 0 h 929096"/>
              <a:gd name="connsiteX1" fmla="*/ 929096 w 929096"/>
              <a:gd name="connsiteY1" fmla="*/ 464548 h 929096"/>
              <a:gd name="connsiteX2" fmla="*/ 464548 w 929096"/>
              <a:gd name="connsiteY2" fmla="*/ 929096 h 929096"/>
              <a:gd name="connsiteX3" fmla="*/ 0 w 929096"/>
              <a:gd name="connsiteY3" fmla="*/ 464548 h 929096"/>
              <a:gd name="connsiteX4" fmla="*/ 464548 w 929096"/>
              <a:gd name="connsiteY4" fmla="*/ 0 h 92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096" h="929096">
                <a:moveTo>
                  <a:pt x="464548" y="0"/>
                </a:moveTo>
                <a:cubicBezTo>
                  <a:pt x="721111" y="0"/>
                  <a:pt x="929096" y="207985"/>
                  <a:pt x="929096" y="464548"/>
                </a:cubicBezTo>
                <a:cubicBezTo>
                  <a:pt x="929096" y="721111"/>
                  <a:pt x="721111" y="929096"/>
                  <a:pt x="464548" y="929096"/>
                </a:cubicBezTo>
                <a:cubicBezTo>
                  <a:pt x="207985" y="929096"/>
                  <a:pt x="0" y="721111"/>
                  <a:pt x="0" y="464548"/>
                </a:cubicBezTo>
                <a:cubicBezTo>
                  <a:pt x="0" y="207985"/>
                  <a:pt x="207985" y="0"/>
                  <a:pt x="464548" y="0"/>
                </a:cubicBezTo>
                <a:close/>
              </a:path>
            </a:pathLst>
          </a:custGeom>
          <a:ln>
            <a:solidFill>
              <a:srgbClr val="1055A2"/>
            </a:solidFill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6" r="5197" b="4970"/>
          <a:stretch>
            <a:fillRect/>
          </a:stretch>
        </p:blipFill>
        <p:spPr>
          <a:xfrm>
            <a:off x="5040186" y="3526204"/>
            <a:ext cx="746526" cy="760915"/>
          </a:xfrm>
          <a:custGeom>
            <a:avLst/>
            <a:gdLst>
              <a:gd name="connsiteX0" fmla="*/ 446979 w 911527"/>
              <a:gd name="connsiteY0" fmla="*/ 0 h 929096"/>
              <a:gd name="connsiteX1" fmla="*/ 911527 w 911527"/>
              <a:gd name="connsiteY1" fmla="*/ 464548 h 929096"/>
              <a:gd name="connsiteX2" fmla="*/ 446979 w 911527"/>
              <a:gd name="connsiteY2" fmla="*/ 929096 h 929096"/>
              <a:gd name="connsiteX3" fmla="*/ 18938 w 911527"/>
              <a:gd name="connsiteY3" fmla="*/ 645371 h 929096"/>
              <a:gd name="connsiteX4" fmla="*/ 0 w 911527"/>
              <a:gd name="connsiteY4" fmla="*/ 584365 h 929096"/>
              <a:gd name="connsiteX5" fmla="*/ 0 w 911527"/>
              <a:gd name="connsiteY5" fmla="*/ 344731 h 929096"/>
              <a:gd name="connsiteX6" fmla="*/ 18938 w 911527"/>
              <a:gd name="connsiteY6" fmla="*/ 283725 h 929096"/>
              <a:gd name="connsiteX7" fmla="*/ 446979 w 911527"/>
              <a:gd name="connsiteY7" fmla="*/ 0 h 92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527" h="929096">
                <a:moveTo>
                  <a:pt x="446979" y="0"/>
                </a:moveTo>
                <a:cubicBezTo>
                  <a:pt x="703542" y="0"/>
                  <a:pt x="911527" y="207985"/>
                  <a:pt x="911527" y="464548"/>
                </a:cubicBezTo>
                <a:cubicBezTo>
                  <a:pt x="911527" y="721111"/>
                  <a:pt x="703542" y="929096"/>
                  <a:pt x="446979" y="929096"/>
                </a:cubicBezTo>
                <a:cubicBezTo>
                  <a:pt x="254557" y="929096"/>
                  <a:pt x="89460" y="812105"/>
                  <a:pt x="18938" y="645371"/>
                </a:cubicBezTo>
                <a:lnTo>
                  <a:pt x="0" y="584365"/>
                </a:lnTo>
                <a:lnTo>
                  <a:pt x="0" y="344731"/>
                </a:lnTo>
                <a:lnTo>
                  <a:pt x="18938" y="283725"/>
                </a:lnTo>
                <a:cubicBezTo>
                  <a:pt x="89460" y="116992"/>
                  <a:pt x="254557" y="0"/>
                  <a:pt x="446979" y="0"/>
                </a:cubicBezTo>
                <a:close/>
              </a:path>
            </a:pathLst>
          </a:custGeom>
          <a:ln>
            <a:solidFill>
              <a:srgbClr val="1055A2"/>
            </a:solidFill>
          </a:ln>
        </p:spPr>
      </p:pic>
      <p:sp>
        <p:nvSpPr>
          <p:cNvPr id="34" name="标题 3"/>
          <p:cNvSpPr txBox="1"/>
          <p:nvPr/>
        </p:nvSpPr>
        <p:spPr>
          <a:xfrm>
            <a:off x="4038474" y="2626416"/>
            <a:ext cx="760914" cy="205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>
                <a:solidFill>
                  <a:srgbClr val="0C57A2"/>
                </a:solidFill>
              </a:rPr>
              <a:t>测温</a:t>
            </a:r>
            <a:endParaRPr lang="zh-CN" altLang="en-US" sz="1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标题 3"/>
          <p:cNvSpPr txBox="1"/>
          <p:nvPr/>
        </p:nvSpPr>
        <p:spPr>
          <a:xfrm>
            <a:off x="5074900" y="2626415"/>
            <a:ext cx="760914" cy="205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>
                <a:solidFill>
                  <a:srgbClr val="0C57A2"/>
                </a:solidFill>
              </a:rPr>
              <a:t>口罩检测</a:t>
            </a:r>
            <a:endParaRPr lang="zh-CN" altLang="en-US" sz="1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6" t="43006" r="29812" b="30193"/>
          <a:stretch>
            <a:fillRect/>
          </a:stretch>
        </p:blipFill>
        <p:spPr>
          <a:xfrm>
            <a:off x="4038474" y="1772891"/>
            <a:ext cx="760914" cy="760914"/>
          </a:xfrm>
          <a:custGeom>
            <a:avLst/>
            <a:gdLst>
              <a:gd name="connsiteX0" fmla="*/ 919012 w 1838024"/>
              <a:gd name="connsiteY0" fmla="*/ 0 h 1838024"/>
              <a:gd name="connsiteX1" fmla="*/ 1838024 w 1838024"/>
              <a:gd name="connsiteY1" fmla="*/ 919012 h 1838024"/>
              <a:gd name="connsiteX2" fmla="*/ 919012 w 1838024"/>
              <a:gd name="connsiteY2" fmla="*/ 1838024 h 1838024"/>
              <a:gd name="connsiteX3" fmla="*/ 0 w 1838024"/>
              <a:gd name="connsiteY3" fmla="*/ 919012 h 1838024"/>
              <a:gd name="connsiteX4" fmla="*/ 919012 w 1838024"/>
              <a:gd name="connsiteY4" fmla="*/ 0 h 183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024" h="1838024">
                <a:moveTo>
                  <a:pt x="919012" y="0"/>
                </a:moveTo>
                <a:cubicBezTo>
                  <a:pt x="1426568" y="0"/>
                  <a:pt x="1838024" y="411456"/>
                  <a:pt x="1838024" y="919012"/>
                </a:cubicBezTo>
                <a:cubicBezTo>
                  <a:pt x="1838024" y="1426568"/>
                  <a:pt x="1426568" y="1838024"/>
                  <a:pt x="919012" y="1838024"/>
                </a:cubicBezTo>
                <a:cubicBezTo>
                  <a:pt x="411456" y="1838024"/>
                  <a:pt x="0" y="1426568"/>
                  <a:pt x="0" y="919012"/>
                </a:cubicBezTo>
                <a:cubicBezTo>
                  <a:pt x="0" y="411456"/>
                  <a:pt x="411456" y="0"/>
                  <a:pt x="919012" y="0"/>
                </a:cubicBezTo>
                <a:close/>
              </a:path>
            </a:pathLst>
          </a:custGeom>
          <a:ln>
            <a:solidFill>
              <a:srgbClr val="1055A2"/>
            </a:solidFill>
          </a:ln>
        </p:spPr>
      </p:pic>
      <p:sp>
        <p:nvSpPr>
          <p:cNvPr id="41" name="标题 3"/>
          <p:cNvSpPr txBox="1"/>
          <p:nvPr/>
        </p:nvSpPr>
        <p:spPr>
          <a:xfrm>
            <a:off x="3941713" y="1108325"/>
            <a:ext cx="1717806" cy="4936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种识别能力：</a:t>
            </a:r>
            <a:endParaRPr lang="zh-CN" altLang="en-US" sz="1600" dirty="0">
              <a:solidFill>
                <a:srgbClr val="0C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标题 3"/>
          <p:cNvSpPr txBox="1"/>
          <p:nvPr/>
        </p:nvSpPr>
        <p:spPr>
          <a:xfrm>
            <a:off x="3964075" y="2954758"/>
            <a:ext cx="2066351" cy="3427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3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种身份识别能力：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标题 3"/>
          <p:cNvSpPr txBox="1"/>
          <p:nvPr/>
        </p:nvSpPr>
        <p:spPr>
          <a:xfrm>
            <a:off x="3989373" y="4369912"/>
            <a:ext cx="760914" cy="205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>
                <a:solidFill>
                  <a:srgbClr val="0C57A2"/>
                </a:solidFill>
              </a:rPr>
              <a:t>刷身份证</a:t>
            </a:r>
            <a:endParaRPr lang="zh-CN" altLang="en-US" sz="1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标题 3"/>
          <p:cNvSpPr txBox="1"/>
          <p:nvPr/>
        </p:nvSpPr>
        <p:spPr>
          <a:xfrm>
            <a:off x="5022617" y="4369912"/>
            <a:ext cx="760914" cy="205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>
                <a:solidFill>
                  <a:srgbClr val="0C57A2"/>
                </a:solidFill>
              </a:rPr>
              <a:t>扫健康码</a:t>
            </a:r>
            <a:endParaRPr lang="zh-CN" altLang="en-US" sz="1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标题 3"/>
          <p:cNvSpPr txBox="1"/>
          <p:nvPr/>
        </p:nvSpPr>
        <p:spPr>
          <a:xfrm>
            <a:off x="6076611" y="4369912"/>
            <a:ext cx="760914" cy="205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>
                <a:solidFill>
                  <a:srgbClr val="0C57A2"/>
                </a:solidFill>
              </a:rPr>
              <a:t>刷卡</a:t>
            </a:r>
            <a:endParaRPr lang="zh-CN" altLang="en-US" sz="1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标题 3"/>
          <p:cNvSpPr txBox="1"/>
          <p:nvPr/>
        </p:nvSpPr>
        <p:spPr>
          <a:xfrm>
            <a:off x="7137972" y="4369912"/>
            <a:ext cx="760914" cy="205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>
                <a:solidFill>
                  <a:srgbClr val="0C57A2"/>
                </a:solidFill>
              </a:rPr>
              <a:t>刷脸</a:t>
            </a:r>
            <a:endParaRPr lang="zh-CN" altLang="en-US" sz="1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标题 3"/>
          <p:cNvSpPr txBox="1"/>
          <p:nvPr/>
        </p:nvSpPr>
        <p:spPr>
          <a:xfrm>
            <a:off x="3964074" y="4815583"/>
            <a:ext cx="2066351" cy="49996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种门禁控制能力：</a:t>
            </a:r>
            <a:endParaRPr lang="zh-CN" altLang="en-US" sz="1600" dirty="0">
              <a:solidFill>
                <a:srgbClr val="0C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20057" r="7710" b="27081"/>
          <a:stretch>
            <a:fillRect/>
          </a:stretch>
        </p:blipFill>
        <p:spPr>
          <a:xfrm>
            <a:off x="5074900" y="1771281"/>
            <a:ext cx="764132" cy="764132"/>
          </a:xfrm>
          <a:custGeom>
            <a:avLst/>
            <a:gdLst>
              <a:gd name="connsiteX0" fmla="*/ 1134590 w 2269180"/>
              <a:gd name="connsiteY0" fmla="*/ 0 h 2269180"/>
              <a:gd name="connsiteX1" fmla="*/ 2269180 w 2269180"/>
              <a:gd name="connsiteY1" fmla="*/ 1134590 h 2269180"/>
              <a:gd name="connsiteX2" fmla="*/ 1134590 w 2269180"/>
              <a:gd name="connsiteY2" fmla="*/ 2269180 h 2269180"/>
              <a:gd name="connsiteX3" fmla="*/ 0 w 2269180"/>
              <a:gd name="connsiteY3" fmla="*/ 1134590 h 2269180"/>
              <a:gd name="connsiteX4" fmla="*/ 1134590 w 2269180"/>
              <a:gd name="connsiteY4" fmla="*/ 0 h 22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180" h="2269180">
                <a:moveTo>
                  <a:pt x="1134590" y="0"/>
                </a:moveTo>
                <a:cubicBezTo>
                  <a:pt x="1761207" y="0"/>
                  <a:pt x="2269180" y="507973"/>
                  <a:pt x="2269180" y="1134590"/>
                </a:cubicBezTo>
                <a:cubicBezTo>
                  <a:pt x="2269180" y="1761207"/>
                  <a:pt x="1761207" y="2269180"/>
                  <a:pt x="1134590" y="2269180"/>
                </a:cubicBezTo>
                <a:cubicBezTo>
                  <a:pt x="507973" y="2269180"/>
                  <a:pt x="0" y="1761207"/>
                  <a:pt x="0" y="1134590"/>
                </a:cubicBezTo>
                <a:cubicBezTo>
                  <a:pt x="0" y="507973"/>
                  <a:pt x="507973" y="0"/>
                  <a:pt x="1134590" y="0"/>
                </a:cubicBezTo>
                <a:close/>
              </a:path>
            </a:pathLst>
          </a:custGeom>
          <a:ln>
            <a:solidFill>
              <a:srgbClr val="1055A2"/>
            </a:solidFill>
          </a:ln>
        </p:spPr>
      </p:pic>
      <p:sp>
        <p:nvSpPr>
          <p:cNvPr id="49" name="标题 3"/>
          <p:cNvSpPr txBox="1"/>
          <p:nvPr/>
        </p:nvSpPr>
        <p:spPr>
          <a:xfrm>
            <a:off x="5022617" y="6273909"/>
            <a:ext cx="760914" cy="205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>
                <a:solidFill>
                  <a:srgbClr val="0C57A2"/>
                </a:solidFill>
              </a:rPr>
              <a:t>韦根输出</a:t>
            </a:r>
            <a:endParaRPr lang="zh-CN" altLang="en-US" sz="1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标题 3"/>
          <p:cNvSpPr txBox="1"/>
          <p:nvPr/>
        </p:nvSpPr>
        <p:spPr>
          <a:xfrm>
            <a:off x="3970193" y="6273909"/>
            <a:ext cx="760914" cy="205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>
                <a:solidFill>
                  <a:srgbClr val="0C57A2"/>
                </a:solidFill>
              </a:rPr>
              <a:t>门禁输出</a:t>
            </a:r>
            <a:endParaRPr lang="zh-CN" altLang="en-US" sz="1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5" t="33712" r="47662" b="38166"/>
          <a:stretch>
            <a:fillRect/>
          </a:stretch>
        </p:blipFill>
        <p:spPr>
          <a:xfrm>
            <a:off x="3970193" y="5423959"/>
            <a:ext cx="762523" cy="762523"/>
          </a:xfrm>
          <a:custGeom>
            <a:avLst/>
            <a:gdLst>
              <a:gd name="connsiteX0" fmla="*/ 614050 w 1228100"/>
              <a:gd name="connsiteY0" fmla="*/ 0 h 1228100"/>
              <a:gd name="connsiteX1" fmla="*/ 1228100 w 1228100"/>
              <a:gd name="connsiteY1" fmla="*/ 614050 h 1228100"/>
              <a:gd name="connsiteX2" fmla="*/ 614050 w 1228100"/>
              <a:gd name="connsiteY2" fmla="*/ 1228100 h 1228100"/>
              <a:gd name="connsiteX3" fmla="*/ 0 w 1228100"/>
              <a:gd name="connsiteY3" fmla="*/ 614050 h 1228100"/>
              <a:gd name="connsiteX4" fmla="*/ 614050 w 1228100"/>
              <a:gd name="connsiteY4" fmla="*/ 0 h 122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100" h="1228100">
                <a:moveTo>
                  <a:pt x="614050" y="0"/>
                </a:moveTo>
                <a:cubicBezTo>
                  <a:pt x="953180" y="0"/>
                  <a:pt x="1228100" y="274920"/>
                  <a:pt x="1228100" y="614050"/>
                </a:cubicBezTo>
                <a:cubicBezTo>
                  <a:pt x="1228100" y="953180"/>
                  <a:pt x="953180" y="1228100"/>
                  <a:pt x="614050" y="1228100"/>
                </a:cubicBezTo>
                <a:cubicBezTo>
                  <a:pt x="274920" y="1228100"/>
                  <a:pt x="0" y="953180"/>
                  <a:pt x="0" y="614050"/>
                </a:cubicBezTo>
                <a:cubicBezTo>
                  <a:pt x="0" y="274920"/>
                  <a:pt x="274920" y="0"/>
                  <a:pt x="61405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1" t="31977" r="8498" b="33912"/>
          <a:stretch>
            <a:fillRect/>
          </a:stretch>
        </p:blipFill>
        <p:spPr>
          <a:xfrm>
            <a:off x="5023120" y="5423959"/>
            <a:ext cx="760410" cy="760410"/>
          </a:xfrm>
          <a:custGeom>
            <a:avLst/>
            <a:gdLst>
              <a:gd name="connsiteX0" fmla="*/ 744794 w 1489588"/>
              <a:gd name="connsiteY0" fmla="*/ 0 h 1489588"/>
              <a:gd name="connsiteX1" fmla="*/ 1489588 w 1489588"/>
              <a:gd name="connsiteY1" fmla="*/ 744794 h 1489588"/>
              <a:gd name="connsiteX2" fmla="*/ 744794 w 1489588"/>
              <a:gd name="connsiteY2" fmla="*/ 1489588 h 1489588"/>
              <a:gd name="connsiteX3" fmla="*/ 0 w 1489588"/>
              <a:gd name="connsiteY3" fmla="*/ 744794 h 1489588"/>
              <a:gd name="connsiteX4" fmla="*/ 744794 w 1489588"/>
              <a:gd name="connsiteY4" fmla="*/ 0 h 148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588" h="1489588">
                <a:moveTo>
                  <a:pt x="744794" y="0"/>
                </a:moveTo>
                <a:cubicBezTo>
                  <a:pt x="1156132" y="0"/>
                  <a:pt x="1489588" y="333456"/>
                  <a:pt x="1489588" y="744794"/>
                </a:cubicBezTo>
                <a:cubicBezTo>
                  <a:pt x="1489588" y="1156132"/>
                  <a:pt x="1156132" y="1489588"/>
                  <a:pt x="744794" y="1489588"/>
                </a:cubicBezTo>
                <a:cubicBezTo>
                  <a:pt x="333456" y="1489588"/>
                  <a:pt x="0" y="1156132"/>
                  <a:pt x="0" y="744794"/>
                </a:cubicBezTo>
                <a:cubicBezTo>
                  <a:pt x="0" y="333456"/>
                  <a:pt x="333456" y="0"/>
                  <a:pt x="744794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34" y="3331382"/>
            <a:ext cx="1443050" cy="2667277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8986064" y="6045042"/>
            <a:ext cx="11641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（手持式终端） </a:t>
            </a:r>
            <a:endParaRPr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1600200" y="6230779"/>
            <a:ext cx="11641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（立柱式终端） </a:t>
            </a:r>
            <a:endParaRPr lang="zh-CN" altLang="en-US" sz="1000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整体设计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可提供</a:t>
            </a:r>
            <a:r>
              <a:rPr lang="zh-CN" altLang="en-US" sz="3200" dirty="0"/>
              <a:t>三套设备方案</a:t>
            </a:r>
            <a:endParaRPr lang="zh-CN" altLang="en-US" sz="3200" dirty="0">
              <a:sym typeface="+mn-ea"/>
            </a:endParaRPr>
          </a:p>
          <a:p>
            <a:endParaRPr lang="zh-CN" altLang="en-US" sz="3200" dirty="0">
              <a:sym typeface="+mn-ea"/>
            </a:endParaRPr>
          </a:p>
        </p:txBody>
      </p:sp>
      <p:sp>
        <p:nvSpPr>
          <p:cNvPr id="3" name="圆角矩形 50"/>
          <p:cNvSpPr/>
          <p:nvPr/>
        </p:nvSpPr>
        <p:spPr>
          <a:xfrm>
            <a:off x="391444" y="1089631"/>
            <a:ext cx="3561706" cy="5093392"/>
          </a:xfrm>
          <a:prstGeom prst="roundRect">
            <a:avLst>
              <a:gd name="adj" fmla="val 2874"/>
            </a:avLst>
          </a:prstGeom>
          <a:solidFill>
            <a:srgbClr val="FFFFFF">
              <a:alpha val="50196"/>
            </a:srgbClr>
          </a:solidFill>
          <a:ln>
            <a:solidFill>
              <a:srgbClr val="8FB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95422" y="1066547"/>
            <a:ext cx="800219" cy="510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立柱式</a:t>
            </a:r>
            <a:endParaRPr lang="en-US" altLang="zh-CN" sz="1600" b="1" dirty="0">
              <a:solidFill>
                <a:srgbClr val="0C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4684" y="1676877"/>
            <a:ext cx="263205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一体式立柱外观，便携易部署，性价比高。适用于门禁、开放式出入口，可为外来人员降本增效。符合各地「电子哨兵」或「数字哨兵」政策。</a:t>
            </a:r>
            <a:endParaRPr lang="zh-CN" altLang="en-US" sz="1200" dirty="0">
              <a:solidFill>
                <a:srgbClr val="0C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53"/>
          <p:cNvSpPr/>
          <p:nvPr/>
        </p:nvSpPr>
        <p:spPr>
          <a:xfrm>
            <a:off x="4254938" y="1089631"/>
            <a:ext cx="3561706" cy="5093391"/>
          </a:xfrm>
          <a:prstGeom prst="roundRect">
            <a:avLst>
              <a:gd name="adj" fmla="val 2874"/>
            </a:avLst>
          </a:prstGeom>
          <a:solidFill>
            <a:srgbClr val="FFFFFF">
              <a:alpha val="50196"/>
            </a:srgbClr>
          </a:solidFill>
          <a:ln>
            <a:solidFill>
              <a:srgbClr val="8FB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58916" y="1066547"/>
            <a:ext cx="800219" cy="510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闸机式</a:t>
            </a:r>
            <a:endParaRPr lang="en-US" altLang="zh-CN" sz="1600" b="1" dirty="0">
              <a:solidFill>
                <a:srgbClr val="0C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58178" y="1676877"/>
            <a:ext cx="2804921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与闸机融为一体，适用于强管控的出入口场景。基于「 通行逻辑」的组合设计，可以做到无人值守的出入口管控。是常态化出入口的省心选择。</a:t>
            </a:r>
            <a:endParaRPr lang="zh-CN" altLang="en-US" sz="1200" dirty="0">
              <a:solidFill>
                <a:srgbClr val="0C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56"/>
          <p:cNvSpPr/>
          <p:nvPr/>
        </p:nvSpPr>
        <p:spPr>
          <a:xfrm>
            <a:off x="8118432" y="1089631"/>
            <a:ext cx="3561706" cy="5093392"/>
          </a:xfrm>
          <a:prstGeom prst="roundRect">
            <a:avLst>
              <a:gd name="adj" fmla="val 2874"/>
            </a:avLst>
          </a:prstGeom>
          <a:solidFill>
            <a:srgbClr val="FFFFFF">
              <a:alpha val="50196"/>
            </a:srgbClr>
          </a:solidFill>
          <a:ln>
            <a:solidFill>
              <a:srgbClr val="8FB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22410" y="1066547"/>
            <a:ext cx="800219" cy="510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手持式</a:t>
            </a:r>
            <a:endParaRPr lang="en-US" altLang="zh-CN" sz="1600" b="1" dirty="0">
              <a:solidFill>
                <a:srgbClr val="0C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21672" y="1676877"/>
            <a:ext cx="263205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单手持握，</a:t>
            </a:r>
            <a:r>
              <a:rPr lang="en-US" altLang="zh-CN" sz="1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4G</a:t>
            </a:r>
            <a:r>
              <a:rPr lang="zh-CN" altLang="en-US" sz="1200" dirty="0">
                <a:solidFill>
                  <a:srgbClr val="0C57A2"/>
                </a:solidFill>
                <a:latin typeface="微软雅黑" panose="020B0503020204020204" charset="-122"/>
                <a:ea typeface="微软雅黑" panose="020B0503020204020204" charset="-122"/>
              </a:rPr>
              <a:t> 无线，小巧轻便。适用于在道闸出入口核验司机等被核验人不方便移动的进出场景，提升进出体验。</a:t>
            </a:r>
            <a:endParaRPr lang="zh-CN" altLang="en-US" sz="1200" dirty="0">
              <a:solidFill>
                <a:srgbClr val="0C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588" y="3944406"/>
            <a:ext cx="2319968" cy="188811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125847" y="3856760"/>
            <a:ext cx="2535351" cy="2063404"/>
            <a:chOff x="1125847" y="3856760"/>
            <a:chExt cx="2535351" cy="206340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847" y="3856761"/>
              <a:ext cx="2535351" cy="206340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400" y="3856760"/>
              <a:ext cx="568023" cy="140041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8883332" y="3813591"/>
            <a:ext cx="2433328" cy="2018926"/>
            <a:chOff x="8883332" y="3813591"/>
            <a:chExt cx="2433328" cy="201892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332" y="3856760"/>
              <a:ext cx="2433328" cy="197575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973" y="3813591"/>
              <a:ext cx="568023" cy="140041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整体设计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/>
              <a:t>立柱式设备构成</a:t>
            </a:r>
            <a:endParaRPr lang="zh-CN" altLang="en-US" sz="3200" dirty="0">
              <a:sym typeface="+mn-ea"/>
            </a:endParaRPr>
          </a:p>
          <a:p>
            <a:endParaRPr lang="zh-CN" altLang="en-US" sz="3200" dirty="0">
              <a:sym typeface="+mn-ea"/>
            </a:endParaRPr>
          </a:p>
        </p:txBody>
      </p:sp>
      <p:sp>
        <p:nvSpPr>
          <p:cNvPr id="53" name="标题 3"/>
          <p:cNvSpPr txBox="1"/>
          <p:nvPr/>
        </p:nvSpPr>
        <p:spPr>
          <a:xfrm>
            <a:off x="1979118" y="1494531"/>
            <a:ext cx="197043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400" dirty="0"/>
              <a:t>① 测温模组</a:t>
            </a:r>
            <a:endParaRPr lang="zh-CN" altLang="en-US" sz="1400" dirty="0"/>
          </a:p>
        </p:txBody>
      </p:sp>
      <p:sp>
        <p:nvSpPr>
          <p:cNvPr id="54" name="标题 3"/>
          <p:cNvSpPr txBox="1"/>
          <p:nvPr/>
        </p:nvSpPr>
        <p:spPr>
          <a:xfrm>
            <a:off x="1979118" y="1755118"/>
            <a:ext cx="1970432" cy="286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000" b="0" dirty="0"/>
              <a:t>±0.2</a:t>
            </a:r>
            <a:r>
              <a:rPr lang="zh-CN" altLang="en-US" sz="1000" b="0" dirty="0"/>
              <a:t> </a:t>
            </a:r>
            <a:r>
              <a:rPr lang="en-US" altLang="zh-CN" sz="1000" b="0" dirty="0"/>
              <a:t>℃</a:t>
            </a:r>
            <a:r>
              <a:rPr lang="zh-CN" altLang="en-US" sz="1000" b="0" dirty="0"/>
              <a:t> 误差，精准测量额温</a:t>
            </a:r>
            <a:endParaRPr lang="zh-CN" altLang="en-US" sz="1000" b="0" dirty="0"/>
          </a:p>
        </p:txBody>
      </p:sp>
      <p:sp>
        <p:nvSpPr>
          <p:cNvPr id="55" name="标题 3"/>
          <p:cNvSpPr txBox="1"/>
          <p:nvPr/>
        </p:nvSpPr>
        <p:spPr>
          <a:xfrm>
            <a:off x="8617860" y="1894349"/>
            <a:ext cx="2764639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400" dirty="0"/>
              <a:t>② 人脸识别双目防伪摄像头</a:t>
            </a:r>
            <a:endParaRPr lang="zh-CN" altLang="en-US" sz="1400" dirty="0"/>
          </a:p>
        </p:txBody>
      </p:sp>
      <p:sp>
        <p:nvSpPr>
          <p:cNvPr id="56" name="标题 3"/>
          <p:cNvSpPr txBox="1"/>
          <p:nvPr/>
        </p:nvSpPr>
        <p:spPr>
          <a:xfrm>
            <a:off x="8573994" y="2180792"/>
            <a:ext cx="224969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/>
              <a:t>支持活体防伪，用于</a:t>
            </a:r>
            <a:r>
              <a:rPr lang="en-US" altLang="zh-CN" sz="1000" b="0" dirty="0"/>
              <a:t> 1:1 </a:t>
            </a:r>
            <a:r>
              <a:rPr lang="zh-CN" altLang="en-US" sz="1000" b="0" dirty="0"/>
              <a:t>身份核验</a:t>
            </a:r>
            <a:endParaRPr lang="zh-CN" altLang="en-US" sz="1000" b="0" dirty="0"/>
          </a:p>
        </p:txBody>
      </p:sp>
      <p:sp>
        <p:nvSpPr>
          <p:cNvPr id="57" name="标题 3"/>
          <p:cNvSpPr txBox="1"/>
          <p:nvPr/>
        </p:nvSpPr>
        <p:spPr>
          <a:xfrm>
            <a:off x="2639404" y="2951204"/>
            <a:ext cx="197043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400" dirty="0"/>
              <a:t>③ 面板机屏幕</a:t>
            </a:r>
            <a:endParaRPr lang="zh-CN" altLang="en-US" sz="1400" dirty="0"/>
          </a:p>
        </p:txBody>
      </p:sp>
      <p:sp>
        <p:nvSpPr>
          <p:cNvPr id="58" name="标题 3"/>
          <p:cNvSpPr txBox="1"/>
          <p:nvPr/>
        </p:nvSpPr>
        <p:spPr>
          <a:xfrm>
            <a:off x="2639404" y="3225138"/>
            <a:ext cx="1970432" cy="4918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用于展示体温、健康码、核酸、疫苗等信息。屏幕尺寸有 </a:t>
            </a:r>
            <a:r>
              <a:rPr lang="en-US" altLang="zh-CN" sz="1000" b="0" dirty="0"/>
              <a:t>7</a:t>
            </a:r>
            <a:r>
              <a:rPr lang="zh-CN" altLang="en-US" sz="1000" b="0" dirty="0"/>
              <a:t> 吋、</a:t>
            </a:r>
            <a:r>
              <a:rPr lang="en-US" altLang="zh-CN" sz="1000" b="0" dirty="0"/>
              <a:t>8</a:t>
            </a:r>
            <a:r>
              <a:rPr lang="zh-CN" altLang="en-US" sz="1000" b="0" dirty="0"/>
              <a:t> 吋 可选。</a:t>
            </a:r>
            <a:endParaRPr lang="zh-CN" altLang="en-US" sz="1000" b="0" dirty="0"/>
          </a:p>
        </p:txBody>
      </p:sp>
      <p:sp>
        <p:nvSpPr>
          <p:cNvPr id="59" name="标题 3"/>
          <p:cNvSpPr txBox="1"/>
          <p:nvPr/>
        </p:nvSpPr>
        <p:spPr>
          <a:xfrm>
            <a:off x="2243204" y="4851932"/>
            <a:ext cx="197043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⑥</a:t>
            </a:r>
            <a:r>
              <a:rPr lang="zh-CN" altLang="en-US" sz="1400" dirty="0"/>
              <a:t> 身份证读卡器</a:t>
            </a:r>
            <a:endParaRPr lang="zh-CN" altLang="en-US" sz="1400" dirty="0"/>
          </a:p>
        </p:txBody>
      </p:sp>
      <p:sp>
        <p:nvSpPr>
          <p:cNvPr id="60" name="标题 3"/>
          <p:cNvSpPr txBox="1"/>
          <p:nvPr/>
        </p:nvSpPr>
        <p:spPr>
          <a:xfrm>
            <a:off x="2266745" y="5109957"/>
            <a:ext cx="1779427" cy="255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用于读取身份证</a:t>
            </a:r>
            <a:endParaRPr lang="zh-CN" altLang="en-US" sz="1000" b="0" dirty="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t="2803" r="15677" b="84655"/>
          <a:stretch>
            <a:fillRect/>
          </a:stretch>
        </p:blipFill>
        <p:spPr>
          <a:xfrm>
            <a:off x="7676571" y="1724786"/>
            <a:ext cx="879103" cy="879104"/>
          </a:xfrm>
          <a:custGeom>
            <a:avLst/>
            <a:gdLst>
              <a:gd name="connsiteX0" fmla="*/ 775253 w 1550506"/>
              <a:gd name="connsiteY0" fmla="*/ 0 h 1550507"/>
              <a:gd name="connsiteX1" fmla="*/ 1550506 w 1550506"/>
              <a:gd name="connsiteY1" fmla="*/ 775253 h 1550507"/>
              <a:gd name="connsiteX2" fmla="*/ 775253 w 1550506"/>
              <a:gd name="connsiteY2" fmla="*/ 1550507 h 1550507"/>
              <a:gd name="connsiteX3" fmla="*/ 0 w 1550506"/>
              <a:gd name="connsiteY3" fmla="*/ 775253 h 1550507"/>
              <a:gd name="connsiteX4" fmla="*/ 775253 w 1550506"/>
              <a:gd name="connsiteY4" fmla="*/ 0 h 155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506" h="1550507">
                <a:moveTo>
                  <a:pt x="775253" y="0"/>
                </a:moveTo>
                <a:cubicBezTo>
                  <a:pt x="1203413" y="0"/>
                  <a:pt x="1550506" y="347093"/>
                  <a:pt x="1550506" y="775253"/>
                </a:cubicBezTo>
                <a:cubicBezTo>
                  <a:pt x="1550506" y="1203413"/>
                  <a:pt x="1203413" y="1550507"/>
                  <a:pt x="775253" y="1550507"/>
                </a:cubicBezTo>
                <a:cubicBezTo>
                  <a:pt x="347093" y="1550507"/>
                  <a:pt x="0" y="1203413"/>
                  <a:pt x="0" y="775253"/>
                </a:cubicBezTo>
                <a:cubicBezTo>
                  <a:pt x="0" y="347093"/>
                  <a:pt x="347093" y="0"/>
                  <a:pt x="775253" y="0"/>
                </a:cubicBez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16227" r="12155" b="70485"/>
          <a:stretch>
            <a:fillRect/>
          </a:stretch>
        </p:blipFill>
        <p:spPr>
          <a:xfrm>
            <a:off x="1690924" y="2769650"/>
            <a:ext cx="891959" cy="891959"/>
          </a:xfrm>
          <a:custGeom>
            <a:avLst/>
            <a:gdLst>
              <a:gd name="connsiteX0" fmla="*/ 667910 w 1335820"/>
              <a:gd name="connsiteY0" fmla="*/ 0 h 1335820"/>
              <a:gd name="connsiteX1" fmla="*/ 1335820 w 1335820"/>
              <a:gd name="connsiteY1" fmla="*/ 667910 h 1335820"/>
              <a:gd name="connsiteX2" fmla="*/ 667910 w 1335820"/>
              <a:gd name="connsiteY2" fmla="*/ 1335820 h 1335820"/>
              <a:gd name="connsiteX3" fmla="*/ 0 w 1335820"/>
              <a:gd name="connsiteY3" fmla="*/ 667910 h 1335820"/>
              <a:gd name="connsiteX4" fmla="*/ 667910 w 1335820"/>
              <a:gd name="connsiteY4" fmla="*/ 0 h 133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20" h="1335820">
                <a:moveTo>
                  <a:pt x="667910" y="0"/>
                </a:moveTo>
                <a:cubicBezTo>
                  <a:pt x="1036787" y="0"/>
                  <a:pt x="1335820" y="299033"/>
                  <a:pt x="1335820" y="667910"/>
                </a:cubicBezTo>
                <a:cubicBezTo>
                  <a:pt x="1335820" y="1036787"/>
                  <a:pt x="1036787" y="1335820"/>
                  <a:pt x="667910" y="1335820"/>
                </a:cubicBezTo>
                <a:cubicBezTo>
                  <a:pt x="299033" y="1335820"/>
                  <a:pt x="0" y="1036787"/>
                  <a:pt x="0" y="667910"/>
                </a:cubicBezTo>
                <a:cubicBezTo>
                  <a:pt x="0" y="299033"/>
                  <a:pt x="299033" y="0"/>
                  <a:pt x="667910" y="0"/>
                </a:cubicBez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3" name="组合 62"/>
          <p:cNvGrpSpPr/>
          <p:nvPr/>
        </p:nvGrpSpPr>
        <p:grpSpPr>
          <a:xfrm>
            <a:off x="1141487" y="4572000"/>
            <a:ext cx="1038808" cy="1038809"/>
            <a:chOff x="6165227" y="4526058"/>
            <a:chExt cx="2203113" cy="2203114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27" b="22149"/>
            <a:stretch>
              <a:fillRect/>
            </a:stretch>
          </p:blipFill>
          <p:spPr>
            <a:xfrm>
              <a:off x="6392501" y="4526058"/>
              <a:ext cx="1658269" cy="2203114"/>
            </a:xfrm>
            <a:custGeom>
              <a:avLst/>
              <a:gdLst>
                <a:gd name="connsiteX0" fmla="*/ 874642 w 1658269"/>
                <a:gd name="connsiteY0" fmla="*/ 0 h 2203114"/>
                <a:gd name="connsiteX1" fmla="*/ 1653561 w 1658269"/>
                <a:gd name="connsiteY1" fmla="*/ 322639 h 2203114"/>
                <a:gd name="connsiteX2" fmla="*/ 1658269 w 1658269"/>
                <a:gd name="connsiteY2" fmla="*/ 327820 h 2203114"/>
                <a:gd name="connsiteX3" fmla="*/ 1658269 w 1658269"/>
                <a:gd name="connsiteY3" fmla="*/ 1875295 h 2203114"/>
                <a:gd name="connsiteX4" fmla="*/ 1653561 w 1658269"/>
                <a:gd name="connsiteY4" fmla="*/ 1880476 h 2203114"/>
                <a:gd name="connsiteX5" fmla="*/ 874642 w 1658269"/>
                <a:gd name="connsiteY5" fmla="*/ 2203114 h 2203114"/>
                <a:gd name="connsiteX6" fmla="*/ 24627 w 1658269"/>
                <a:gd name="connsiteY6" fmla="*/ 1802250 h 2203114"/>
                <a:gd name="connsiteX7" fmla="*/ 0 w 1658269"/>
                <a:gd name="connsiteY7" fmla="*/ 1769316 h 2203114"/>
                <a:gd name="connsiteX8" fmla="*/ 0 w 1658269"/>
                <a:gd name="connsiteY8" fmla="*/ 433798 h 2203114"/>
                <a:gd name="connsiteX9" fmla="*/ 24627 w 1658269"/>
                <a:gd name="connsiteY9" fmla="*/ 400865 h 2203114"/>
                <a:gd name="connsiteX10" fmla="*/ 874642 w 1658269"/>
                <a:gd name="connsiteY10" fmla="*/ 0 h 220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8269" h="2203114">
                  <a:moveTo>
                    <a:pt x="874642" y="0"/>
                  </a:moveTo>
                  <a:cubicBezTo>
                    <a:pt x="1178829" y="0"/>
                    <a:pt x="1454218" y="123296"/>
                    <a:pt x="1653561" y="322639"/>
                  </a:cubicBezTo>
                  <a:lnTo>
                    <a:pt x="1658269" y="327820"/>
                  </a:lnTo>
                  <a:lnTo>
                    <a:pt x="1658269" y="1875295"/>
                  </a:lnTo>
                  <a:lnTo>
                    <a:pt x="1653561" y="1880476"/>
                  </a:lnTo>
                  <a:cubicBezTo>
                    <a:pt x="1454218" y="2079818"/>
                    <a:pt x="1178829" y="2203114"/>
                    <a:pt x="874642" y="2203114"/>
                  </a:cubicBezTo>
                  <a:cubicBezTo>
                    <a:pt x="532432" y="2203114"/>
                    <a:pt x="226669" y="2047068"/>
                    <a:pt x="24627" y="1802250"/>
                  </a:cubicBezTo>
                  <a:lnTo>
                    <a:pt x="0" y="1769316"/>
                  </a:lnTo>
                  <a:lnTo>
                    <a:pt x="0" y="433798"/>
                  </a:lnTo>
                  <a:lnTo>
                    <a:pt x="24627" y="400865"/>
                  </a:lnTo>
                  <a:cubicBezTo>
                    <a:pt x="226669" y="156047"/>
                    <a:pt x="532432" y="0"/>
                    <a:pt x="874642" y="0"/>
                  </a:cubicBezTo>
                  <a:close/>
                </a:path>
              </a:pathLst>
            </a:custGeom>
            <a:ln>
              <a:noFill/>
            </a:ln>
          </p:spPr>
        </p:pic>
        <p:sp>
          <p:nvSpPr>
            <p:cNvPr id="65" name="椭圆 64"/>
            <p:cNvSpPr/>
            <p:nvPr/>
          </p:nvSpPr>
          <p:spPr>
            <a:xfrm>
              <a:off x="6165227" y="4526058"/>
              <a:ext cx="2203113" cy="2203113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85335" y="1187846"/>
            <a:ext cx="988518" cy="988518"/>
            <a:chOff x="4529901" y="1591702"/>
            <a:chExt cx="1120381" cy="1120381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812"/>
            <a:stretch>
              <a:fillRect/>
            </a:stretch>
          </p:blipFill>
          <p:spPr>
            <a:xfrm>
              <a:off x="4611757" y="1884416"/>
              <a:ext cx="956670" cy="827667"/>
            </a:xfrm>
            <a:custGeom>
              <a:avLst/>
              <a:gdLst>
                <a:gd name="connsiteX0" fmla="*/ 0 w 1121187"/>
                <a:gd name="connsiteY0" fmla="*/ 0 h 969999"/>
                <a:gd name="connsiteX1" fmla="*/ 1121187 w 1121187"/>
                <a:gd name="connsiteY1" fmla="*/ 0 h 969999"/>
                <a:gd name="connsiteX2" fmla="*/ 1121187 w 1121187"/>
                <a:gd name="connsiteY2" fmla="*/ 664831 h 969999"/>
                <a:gd name="connsiteX3" fmla="*/ 1115768 w 1121187"/>
                <a:gd name="connsiteY3" fmla="*/ 674815 h 969999"/>
                <a:gd name="connsiteX4" fmla="*/ 560593 w 1121187"/>
                <a:gd name="connsiteY4" fmla="*/ 969999 h 969999"/>
                <a:gd name="connsiteX5" fmla="*/ 5418 w 1121187"/>
                <a:gd name="connsiteY5" fmla="*/ 674815 h 969999"/>
                <a:gd name="connsiteX6" fmla="*/ 0 w 1121187"/>
                <a:gd name="connsiteY6" fmla="*/ 664833 h 96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1187" h="969999">
                  <a:moveTo>
                    <a:pt x="0" y="0"/>
                  </a:moveTo>
                  <a:lnTo>
                    <a:pt x="1121187" y="0"/>
                  </a:lnTo>
                  <a:lnTo>
                    <a:pt x="1121187" y="664831"/>
                  </a:lnTo>
                  <a:lnTo>
                    <a:pt x="1115768" y="674815"/>
                  </a:lnTo>
                  <a:cubicBezTo>
                    <a:pt x="995451" y="852908"/>
                    <a:pt x="791696" y="969999"/>
                    <a:pt x="560593" y="969999"/>
                  </a:cubicBezTo>
                  <a:cubicBezTo>
                    <a:pt x="329490" y="969999"/>
                    <a:pt x="125735" y="852908"/>
                    <a:pt x="5418" y="674815"/>
                  </a:cubicBezTo>
                  <a:lnTo>
                    <a:pt x="0" y="664833"/>
                  </a:lnTo>
                  <a:close/>
                </a:path>
              </a:pathLst>
            </a:custGeom>
          </p:spPr>
        </p:pic>
        <p:sp>
          <p:nvSpPr>
            <p:cNvPr id="68" name="椭圆 67"/>
            <p:cNvSpPr/>
            <p:nvPr/>
          </p:nvSpPr>
          <p:spPr>
            <a:xfrm>
              <a:off x="4529901" y="1591702"/>
              <a:ext cx="1120381" cy="1120381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sp>
        <p:nvSpPr>
          <p:cNvPr id="69" name="标题 3"/>
          <p:cNvSpPr txBox="1"/>
          <p:nvPr/>
        </p:nvSpPr>
        <p:spPr>
          <a:xfrm>
            <a:off x="8603072" y="5562600"/>
            <a:ext cx="197043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⑦</a:t>
            </a:r>
            <a:r>
              <a:rPr lang="zh-CN" altLang="en-US" sz="1400" dirty="0"/>
              <a:t> 二维码读卡器</a:t>
            </a:r>
            <a:endParaRPr lang="zh-CN" altLang="en-US" sz="1400" dirty="0"/>
          </a:p>
        </p:txBody>
      </p:sp>
      <p:sp>
        <p:nvSpPr>
          <p:cNvPr id="70" name="标题 3"/>
          <p:cNvSpPr txBox="1"/>
          <p:nvPr/>
        </p:nvSpPr>
        <p:spPr>
          <a:xfrm>
            <a:off x="8628641" y="5837164"/>
            <a:ext cx="1779427" cy="255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用于反扫健康码</a:t>
            </a:r>
            <a:endParaRPr lang="zh-CN" altLang="en-US" sz="1000" b="0" dirty="0"/>
          </a:p>
        </p:txBody>
      </p:sp>
      <p:grpSp>
        <p:nvGrpSpPr>
          <p:cNvPr id="71" name="组合 70"/>
          <p:cNvGrpSpPr/>
          <p:nvPr/>
        </p:nvGrpSpPr>
        <p:grpSpPr>
          <a:xfrm>
            <a:off x="7568367" y="5374525"/>
            <a:ext cx="947656" cy="947658"/>
            <a:chOff x="6165227" y="4526058"/>
            <a:chExt cx="2203113" cy="2203114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27" b="22149"/>
            <a:stretch>
              <a:fillRect/>
            </a:stretch>
          </p:blipFill>
          <p:spPr>
            <a:xfrm>
              <a:off x="6392501" y="4526058"/>
              <a:ext cx="1658269" cy="2203114"/>
            </a:xfrm>
            <a:custGeom>
              <a:avLst/>
              <a:gdLst>
                <a:gd name="connsiteX0" fmla="*/ 874642 w 1658269"/>
                <a:gd name="connsiteY0" fmla="*/ 0 h 2203114"/>
                <a:gd name="connsiteX1" fmla="*/ 1653561 w 1658269"/>
                <a:gd name="connsiteY1" fmla="*/ 322639 h 2203114"/>
                <a:gd name="connsiteX2" fmla="*/ 1658269 w 1658269"/>
                <a:gd name="connsiteY2" fmla="*/ 327820 h 2203114"/>
                <a:gd name="connsiteX3" fmla="*/ 1658269 w 1658269"/>
                <a:gd name="connsiteY3" fmla="*/ 1875295 h 2203114"/>
                <a:gd name="connsiteX4" fmla="*/ 1653561 w 1658269"/>
                <a:gd name="connsiteY4" fmla="*/ 1880476 h 2203114"/>
                <a:gd name="connsiteX5" fmla="*/ 874642 w 1658269"/>
                <a:gd name="connsiteY5" fmla="*/ 2203114 h 2203114"/>
                <a:gd name="connsiteX6" fmla="*/ 24627 w 1658269"/>
                <a:gd name="connsiteY6" fmla="*/ 1802250 h 2203114"/>
                <a:gd name="connsiteX7" fmla="*/ 0 w 1658269"/>
                <a:gd name="connsiteY7" fmla="*/ 1769316 h 2203114"/>
                <a:gd name="connsiteX8" fmla="*/ 0 w 1658269"/>
                <a:gd name="connsiteY8" fmla="*/ 433798 h 2203114"/>
                <a:gd name="connsiteX9" fmla="*/ 24627 w 1658269"/>
                <a:gd name="connsiteY9" fmla="*/ 400865 h 2203114"/>
                <a:gd name="connsiteX10" fmla="*/ 874642 w 1658269"/>
                <a:gd name="connsiteY10" fmla="*/ 0 h 220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8269" h="2203114">
                  <a:moveTo>
                    <a:pt x="874642" y="0"/>
                  </a:moveTo>
                  <a:cubicBezTo>
                    <a:pt x="1178829" y="0"/>
                    <a:pt x="1454218" y="123296"/>
                    <a:pt x="1653561" y="322639"/>
                  </a:cubicBezTo>
                  <a:lnTo>
                    <a:pt x="1658269" y="327820"/>
                  </a:lnTo>
                  <a:lnTo>
                    <a:pt x="1658269" y="1875295"/>
                  </a:lnTo>
                  <a:lnTo>
                    <a:pt x="1653561" y="1880476"/>
                  </a:lnTo>
                  <a:cubicBezTo>
                    <a:pt x="1454218" y="2079818"/>
                    <a:pt x="1178829" y="2203114"/>
                    <a:pt x="874642" y="2203114"/>
                  </a:cubicBezTo>
                  <a:cubicBezTo>
                    <a:pt x="532432" y="2203114"/>
                    <a:pt x="226669" y="2047068"/>
                    <a:pt x="24627" y="1802250"/>
                  </a:cubicBezTo>
                  <a:lnTo>
                    <a:pt x="0" y="1769316"/>
                  </a:lnTo>
                  <a:lnTo>
                    <a:pt x="0" y="433798"/>
                  </a:lnTo>
                  <a:lnTo>
                    <a:pt x="24627" y="400865"/>
                  </a:lnTo>
                  <a:cubicBezTo>
                    <a:pt x="226669" y="156047"/>
                    <a:pt x="532432" y="0"/>
                    <a:pt x="874642" y="0"/>
                  </a:cubicBezTo>
                  <a:close/>
                </a:path>
              </a:pathLst>
            </a:custGeom>
            <a:ln>
              <a:noFill/>
            </a:ln>
          </p:spPr>
        </p:pic>
        <p:sp>
          <p:nvSpPr>
            <p:cNvPr id="73" name="椭圆 72"/>
            <p:cNvSpPr/>
            <p:nvPr/>
          </p:nvSpPr>
          <p:spPr>
            <a:xfrm>
              <a:off x="6165227" y="4526058"/>
              <a:ext cx="2203113" cy="2203113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cxnSp>
        <p:nvCxnSpPr>
          <p:cNvPr id="74" name="直线连接符 6"/>
          <p:cNvCxnSpPr/>
          <p:nvPr/>
        </p:nvCxnSpPr>
        <p:spPr>
          <a:xfrm>
            <a:off x="3099460" y="1615044"/>
            <a:ext cx="2119746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53"/>
          <p:cNvCxnSpPr/>
          <p:nvPr/>
        </p:nvCxnSpPr>
        <p:spPr>
          <a:xfrm>
            <a:off x="6435928" y="2033361"/>
            <a:ext cx="1093028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54"/>
          <p:cNvCxnSpPr/>
          <p:nvPr/>
        </p:nvCxnSpPr>
        <p:spPr>
          <a:xfrm>
            <a:off x="3949550" y="3091543"/>
            <a:ext cx="1133089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55"/>
          <p:cNvCxnSpPr/>
          <p:nvPr/>
        </p:nvCxnSpPr>
        <p:spPr>
          <a:xfrm>
            <a:off x="3778563" y="4991345"/>
            <a:ext cx="1403037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57"/>
          <p:cNvCxnSpPr/>
          <p:nvPr/>
        </p:nvCxnSpPr>
        <p:spPr>
          <a:xfrm>
            <a:off x="6374572" y="5902855"/>
            <a:ext cx="1093028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alphaModFix amt="2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2489">
            <a:off x="6283129" y="3803662"/>
            <a:ext cx="636246" cy="636246"/>
          </a:xfrm>
          <a:prstGeom prst="rect">
            <a:avLst/>
          </a:prstGeom>
        </p:spPr>
      </p:pic>
      <p:sp>
        <p:nvSpPr>
          <p:cNvPr id="80" name="标题 3"/>
          <p:cNvSpPr txBox="1"/>
          <p:nvPr/>
        </p:nvSpPr>
        <p:spPr>
          <a:xfrm>
            <a:off x="6951646" y="4034355"/>
            <a:ext cx="2764639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⑤</a:t>
            </a:r>
            <a:r>
              <a:rPr lang="zh-CN" altLang="en-US" sz="1400" dirty="0"/>
              <a:t> </a:t>
            </a:r>
            <a:r>
              <a:rPr lang="en-US" altLang="zh-CN" sz="1400" dirty="0" err="1"/>
              <a:t>WiFi</a:t>
            </a:r>
            <a:r>
              <a:rPr lang="zh-CN" altLang="en-US" sz="1400" dirty="0"/>
              <a:t> 网络无线连接（亦可通过 </a:t>
            </a:r>
            <a:r>
              <a:rPr lang="en-US" altLang="zh-CN" sz="1400" dirty="0"/>
              <a:t>4G</a:t>
            </a:r>
            <a:r>
              <a:rPr lang="zh-CN" altLang="en-US" sz="1400" dirty="0"/>
              <a:t> 路由器实现无 </a:t>
            </a:r>
            <a:r>
              <a:rPr lang="en-US" altLang="zh-CN" sz="1400" dirty="0" err="1"/>
              <a:t>WiFi</a:t>
            </a:r>
            <a:r>
              <a:rPr lang="zh-CN" altLang="en-US" sz="1400" dirty="0"/>
              <a:t> 接入）</a:t>
            </a:r>
            <a:endParaRPr lang="zh-CN" altLang="en-US" sz="1400" dirty="0"/>
          </a:p>
        </p:txBody>
      </p:sp>
      <p:sp>
        <p:nvSpPr>
          <p:cNvPr id="81" name="标题 3"/>
          <p:cNvSpPr txBox="1"/>
          <p:nvPr/>
        </p:nvSpPr>
        <p:spPr>
          <a:xfrm>
            <a:off x="6907780" y="4529663"/>
            <a:ext cx="1234442" cy="267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/>
              <a:t>方便移动化部署</a:t>
            </a:r>
            <a:endParaRPr lang="zh-CN" altLang="en-US" sz="1000" b="0" dirty="0"/>
          </a:p>
        </p:txBody>
      </p:sp>
      <p:cxnSp>
        <p:nvCxnSpPr>
          <p:cNvPr id="82" name="直线连接符 61"/>
          <p:cNvCxnSpPr/>
          <p:nvPr/>
        </p:nvCxnSpPr>
        <p:spPr>
          <a:xfrm>
            <a:off x="6435928" y="3315911"/>
            <a:ext cx="2405251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标题 3"/>
          <p:cNvSpPr txBox="1"/>
          <p:nvPr/>
        </p:nvSpPr>
        <p:spPr>
          <a:xfrm>
            <a:off x="8885045" y="3177382"/>
            <a:ext cx="2764639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④</a:t>
            </a:r>
            <a:r>
              <a:rPr lang="zh-CN" altLang="en-US" sz="1400" dirty="0"/>
              <a:t> 最高可达 </a:t>
            </a:r>
            <a:r>
              <a:rPr lang="en-US" altLang="zh-CN" sz="1400" dirty="0"/>
              <a:t>IP65</a:t>
            </a:r>
            <a:r>
              <a:rPr lang="zh-CN" altLang="en-US" sz="1400" dirty="0"/>
              <a:t> 防护等级</a:t>
            </a:r>
            <a:endParaRPr lang="zh-CN" altLang="en-US" sz="1400" dirty="0"/>
          </a:p>
        </p:txBody>
      </p:sp>
      <p:sp>
        <p:nvSpPr>
          <p:cNvPr id="84" name="标题 3"/>
          <p:cNvSpPr txBox="1"/>
          <p:nvPr/>
        </p:nvSpPr>
        <p:spPr>
          <a:xfrm>
            <a:off x="8617860" y="3463825"/>
            <a:ext cx="224969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/>
              <a:t>日晒、雨淋、风吹皆可使用</a:t>
            </a:r>
            <a:endParaRPr lang="zh-CN" altLang="en-US" sz="1000" b="0" dirty="0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10"/>
          <a:stretch>
            <a:fillRect/>
          </a:stretch>
        </p:blipFill>
        <p:spPr>
          <a:xfrm>
            <a:off x="4419600" y="1291225"/>
            <a:ext cx="2766534" cy="53381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3468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sym typeface="+mn-ea"/>
              </a:rPr>
              <a:t>进出场景</a:t>
            </a:r>
            <a:r>
              <a:rPr lang="en-US" altLang="zh-CN" sz="3200" dirty="0">
                <a:solidFill>
                  <a:schemeClr val="tx2"/>
                </a:solidFill>
                <a:sym typeface="+mn-ea"/>
              </a:rPr>
              <a:t>——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立柱式用户使用流程</a:t>
            </a: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14" y="3208541"/>
            <a:ext cx="485740" cy="11975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5" y="2915747"/>
            <a:ext cx="485740" cy="1197546"/>
          </a:xfrm>
          <a:prstGeom prst="rect">
            <a:avLst/>
          </a:prstGeom>
        </p:spPr>
      </p:pic>
      <p:sp>
        <p:nvSpPr>
          <p:cNvPr id="10" name="圆角矩形 16"/>
          <p:cNvSpPr/>
          <p:nvPr/>
        </p:nvSpPr>
        <p:spPr>
          <a:xfrm>
            <a:off x="389467" y="1066801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7" y="2853267"/>
            <a:ext cx="721480" cy="12107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2" y="2971590"/>
            <a:ext cx="1218596" cy="121073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906471" y="2971590"/>
            <a:ext cx="148988" cy="1210734"/>
            <a:chOff x="4930842" y="1693383"/>
            <a:chExt cx="353803" cy="2875148"/>
          </a:xfrm>
          <a:solidFill>
            <a:srgbClr val="0E57A2"/>
          </a:solidFill>
        </p:grpSpPr>
        <p:sp>
          <p:nvSpPr>
            <p:cNvPr id="22" name="矩形 21"/>
            <p:cNvSpPr/>
            <p:nvPr/>
          </p:nvSpPr>
          <p:spPr>
            <a:xfrm rot="866873">
              <a:off x="5000974" y="1693383"/>
              <a:ext cx="135831" cy="890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22333" y="2283971"/>
              <a:ext cx="98002" cy="45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30842" y="2783583"/>
              <a:ext cx="353803" cy="1784948"/>
              <a:chOff x="4930842" y="2783583"/>
              <a:chExt cx="353803" cy="1784948"/>
            </a:xfrm>
            <a:grpFill/>
          </p:grpSpPr>
          <p:sp>
            <p:nvSpPr>
              <p:cNvPr id="25" name="矩形 24"/>
              <p:cNvSpPr/>
              <p:nvPr/>
            </p:nvSpPr>
            <p:spPr>
              <a:xfrm>
                <a:off x="5074217" y="2783583"/>
                <a:ext cx="210428" cy="17849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三角形 69"/>
              <p:cNvSpPr/>
              <p:nvPr/>
            </p:nvSpPr>
            <p:spPr>
              <a:xfrm rot="16200000">
                <a:off x="4796163" y="2918262"/>
                <a:ext cx="412732" cy="1433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27" name="圆角矩形 76"/>
          <p:cNvSpPr/>
          <p:nvPr/>
        </p:nvSpPr>
        <p:spPr>
          <a:xfrm>
            <a:off x="3320056" y="1066800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77"/>
          <p:cNvSpPr/>
          <p:nvPr/>
        </p:nvSpPr>
        <p:spPr>
          <a:xfrm>
            <a:off x="6160911" y="1066800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78"/>
          <p:cNvSpPr/>
          <p:nvPr/>
        </p:nvSpPr>
        <p:spPr>
          <a:xfrm>
            <a:off x="9001766" y="1066800"/>
            <a:ext cx="2472266" cy="4885268"/>
          </a:xfrm>
          <a:prstGeom prst="roundRect">
            <a:avLst>
              <a:gd name="adj" fmla="val 3311"/>
            </a:avLst>
          </a:prstGeom>
          <a:noFill/>
          <a:ln>
            <a:solidFill>
              <a:srgbClr val="0E5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3"/>
          <p:cNvSpPr txBox="1"/>
          <p:nvPr/>
        </p:nvSpPr>
        <p:spPr>
          <a:xfrm>
            <a:off x="389467" y="1347739"/>
            <a:ext cx="2472266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走向人脸识别面板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标题 3"/>
          <p:cNvSpPr txBox="1"/>
          <p:nvPr/>
        </p:nvSpPr>
        <p:spPr>
          <a:xfrm>
            <a:off x="3308894" y="1347739"/>
            <a:ext cx="2494589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人脸识别或刷二维码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标题 3"/>
          <p:cNvSpPr txBox="1"/>
          <p:nvPr/>
        </p:nvSpPr>
        <p:spPr>
          <a:xfrm>
            <a:off x="6149750" y="1347739"/>
            <a:ext cx="2472266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获取并显示通行结果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02674" y="4292522"/>
            <a:ext cx="1325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反扫二维码码，测温</a:t>
            </a:r>
            <a:endParaRPr lang="zh-CN" altLang="en-US" sz="1000" dirty="0"/>
          </a:p>
        </p:txBody>
      </p:sp>
      <p:sp>
        <p:nvSpPr>
          <p:cNvPr id="37" name="梯形 36"/>
          <p:cNvSpPr/>
          <p:nvPr/>
        </p:nvSpPr>
        <p:spPr>
          <a:xfrm rot="6174817">
            <a:off x="4704545" y="2792221"/>
            <a:ext cx="112921" cy="387028"/>
          </a:xfrm>
          <a:prstGeom prst="trapezoid">
            <a:avLst/>
          </a:prstGeom>
          <a:gradFill flip="none" rotWithShape="1">
            <a:gsLst>
              <a:gs pos="0">
                <a:srgbClr val="FF0000">
                  <a:alpha val="30000"/>
                </a:srgbClr>
              </a:gs>
              <a:gs pos="99000">
                <a:srgbClr val="FF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 rot="1169680">
            <a:off x="4474882" y="2751466"/>
            <a:ext cx="5245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36.6</a:t>
            </a:r>
            <a:r>
              <a:rPr kumimoji="1" lang="zh-CN" altLang="en-US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sz="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℃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145593" y="2853267"/>
            <a:ext cx="148988" cy="1210734"/>
            <a:chOff x="4930842" y="1693383"/>
            <a:chExt cx="353803" cy="2875148"/>
          </a:xfrm>
          <a:solidFill>
            <a:srgbClr val="0E57A2"/>
          </a:solidFill>
        </p:grpSpPr>
        <p:sp>
          <p:nvSpPr>
            <p:cNvPr id="41" name="矩形 40"/>
            <p:cNvSpPr/>
            <p:nvPr/>
          </p:nvSpPr>
          <p:spPr>
            <a:xfrm rot="866873">
              <a:off x="5000974" y="1693383"/>
              <a:ext cx="135831" cy="890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122333" y="2283971"/>
              <a:ext cx="98002" cy="45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930842" y="2783583"/>
              <a:ext cx="353803" cy="1784948"/>
              <a:chOff x="4930842" y="2783583"/>
              <a:chExt cx="353803" cy="1784948"/>
            </a:xfrm>
            <a:grpFill/>
          </p:grpSpPr>
          <p:sp>
            <p:nvSpPr>
              <p:cNvPr id="44" name="矩形 43"/>
              <p:cNvSpPr/>
              <p:nvPr/>
            </p:nvSpPr>
            <p:spPr>
              <a:xfrm>
                <a:off x="5074217" y="2783583"/>
                <a:ext cx="210428" cy="17849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三角形 93"/>
              <p:cNvSpPr/>
              <p:nvPr/>
            </p:nvSpPr>
            <p:spPr>
              <a:xfrm rot="16200000">
                <a:off x="4796163" y="2918262"/>
                <a:ext cx="412732" cy="1433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609899" y="3221843"/>
            <a:ext cx="148988" cy="1210734"/>
            <a:chOff x="4930842" y="1693383"/>
            <a:chExt cx="353803" cy="2875148"/>
          </a:xfrm>
          <a:solidFill>
            <a:srgbClr val="0E57A2"/>
          </a:solidFill>
        </p:grpSpPr>
        <p:sp>
          <p:nvSpPr>
            <p:cNvPr id="47" name="矩形 46"/>
            <p:cNvSpPr/>
            <p:nvPr/>
          </p:nvSpPr>
          <p:spPr>
            <a:xfrm rot="866873">
              <a:off x="5000974" y="1693383"/>
              <a:ext cx="135831" cy="890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5122333" y="2283971"/>
              <a:ext cx="98002" cy="45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930842" y="2783583"/>
              <a:ext cx="353803" cy="1784948"/>
              <a:chOff x="4930842" y="2783583"/>
              <a:chExt cx="353803" cy="1784948"/>
            </a:xfrm>
            <a:grpFill/>
          </p:grpSpPr>
          <p:sp>
            <p:nvSpPr>
              <p:cNvPr id="50" name="矩形 49"/>
              <p:cNvSpPr/>
              <p:nvPr/>
            </p:nvSpPr>
            <p:spPr>
              <a:xfrm>
                <a:off x="5074217" y="2783583"/>
                <a:ext cx="210428" cy="17849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三角形 99"/>
              <p:cNvSpPr/>
              <p:nvPr/>
            </p:nvSpPr>
            <p:spPr>
              <a:xfrm rot="16200000">
                <a:off x="4796163" y="2918262"/>
                <a:ext cx="412732" cy="1433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76" y="3226294"/>
            <a:ext cx="1223700" cy="1215805"/>
          </a:xfrm>
          <a:prstGeom prst="rect">
            <a:avLst/>
          </a:prstGeom>
        </p:spPr>
      </p:pic>
      <p:sp>
        <p:nvSpPr>
          <p:cNvPr id="54" name="三角形 26"/>
          <p:cNvSpPr/>
          <p:nvPr/>
        </p:nvSpPr>
        <p:spPr>
          <a:xfrm rot="10166743">
            <a:off x="7237077" y="2767555"/>
            <a:ext cx="661136" cy="487289"/>
          </a:xfrm>
          <a:prstGeom prst="triangle">
            <a:avLst/>
          </a:prstGeom>
          <a:gradFill flip="none" rotWithShape="1">
            <a:gsLst>
              <a:gs pos="0">
                <a:srgbClr val="0E57A2">
                  <a:alpha val="27000"/>
                </a:srgbClr>
              </a:gs>
              <a:gs pos="100000">
                <a:srgbClr val="0E57A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标题 3"/>
          <p:cNvSpPr txBox="1"/>
          <p:nvPr/>
        </p:nvSpPr>
        <p:spPr>
          <a:xfrm>
            <a:off x="8997292" y="1347739"/>
            <a:ext cx="2472266" cy="247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kumimoji="1" lang="zh-CN" altLang="en-US" sz="1200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人工放行</a:t>
            </a:r>
            <a:endParaRPr kumimoji="1" lang="zh-CN" altLang="en-US" sz="1200" b="1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354229" y="2867024"/>
            <a:ext cx="148988" cy="1210734"/>
            <a:chOff x="4930842" y="1693383"/>
            <a:chExt cx="353803" cy="2875148"/>
          </a:xfrm>
          <a:solidFill>
            <a:srgbClr val="0E57A2"/>
          </a:solidFill>
        </p:grpSpPr>
        <p:sp>
          <p:nvSpPr>
            <p:cNvPr id="57" name="矩形 56"/>
            <p:cNvSpPr/>
            <p:nvPr/>
          </p:nvSpPr>
          <p:spPr>
            <a:xfrm rot="866873">
              <a:off x="5000974" y="1693383"/>
              <a:ext cx="135831" cy="890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122333" y="2283971"/>
              <a:ext cx="98002" cy="45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4930842" y="2783583"/>
              <a:ext cx="353803" cy="1784948"/>
              <a:chOff x="4930842" y="2783583"/>
              <a:chExt cx="353803" cy="1784948"/>
            </a:xfrm>
            <a:grpFill/>
          </p:grpSpPr>
          <p:sp>
            <p:nvSpPr>
              <p:cNvPr id="60" name="矩形 59"/>
              <p:cNvSpPr/>
              <p:nvPr/>
            </p:nvSpPr>
            <p:spPr>
              <a:xfrm>
                <a:off x="5074217" y="2783583"/>
                <a:ext cx="210428" cy="17849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三角形 107"/>
              <p:cNvSpPr/>
              <p:nvPr/>
            </p:nvSpPr>
            <p:spPr>
              <a:xfrm rot="16200000">
                <a:off x="4796163" y="2918262"/>
                <a:ext cx="412732" cy="1433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53" y="2894547"/>
            <a:ext cx="721480" cy="1210734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0098374" y="3210950"/>
            <a:ext cx="270101" cy="45719"/>
          </a:xfrm>
          <a:prstGeom prst="rect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/>
          <p:cNvSpPr/>
          <p:nvPr/>
        </p:nvSpPr>
        <p:spPr>
          <a:xfrm flipV="1">
            <a:off x="9839295" y="3367293"/>
            <a:ext cx="431759" cy="45719"/>
          </a:xfrm>
          <a:prstGeom prst="rect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/>
          <p:cNvSpPr/>
          <p:nvPr/>
        </p:nvSpPr>
        <p:spPr>
          <a:xfrm flipV="1">
            <a:off x="9739284" y="3523636"/>
            <a:ext cx="431759" cy="45719"/>
          </a:xfrm>
          <a:prstGeom prst="rect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右箭头 28"/>
          <p:cNvSpPr/>
          <p:nvPr/>
        </p:nvSpPr>
        <p:spPr>
          <a:xfrm>
            <a:off x="3005667" y="3457432"/>
            <a:ext cx="186266" cy="202062"/>
          </a:xfrm>
          <a:prstGeom prst="rightArrow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右箭头 111"/>
          <p:cNvSpPr/>
          <p:nvPr/>
        </p:nvSpPr>
        <p:spPr>
          <a:xfrm>
            <a:off x="5885105" y="3457432"/>
            <a:ext cx="186266" cy="202062"/>
          </a:xfrm>
          <a:prstGeom prst="rightArrow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右箭头 112"/>
          <p:cNvSpPr/>
          <p:nvPr/>
        </p:nvSpPr>
        <p:spPr>
          <a:xfrm>
            <a:off x="8730141" y="3457432"/>
            <a:ext cx="186266" cy="202062"/>
          </a:xfrm>
          <a:prstGeom prst="rightArrow">
            <a:avLst/>
          </a:prstGeom>
          <a:solidFill>
            <a:srgbClr val="0E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3"/>
          <a:stretch>
            <a:fillRect/>
          </a:stretch>
        </p:blipFill>
        <p:spPr>
          <a:xfrm>
            <a:off x="9006067" y="2525189"/>
            <a:ext cx="293565" cy="1197546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47" y="2503192"/>
            <a:ext cx="485740" cy="119754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v_0_2021052517003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895600" y="1341239"/>
            <a:ext cx="7772400" cy="4830961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3468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sym typeface="+mn-ea"/>
              </a:rPr>
              <a:t>进出场景</a:t>
            </a:r>
            <a:r>
              <a:rPr lang="en-US" altLang="zh-CN" sz="3200" dirty="0">
                <a:solidFill>
                  <a:schemeClr val="tx2"/>
                </a:solidFill>
                <a:sym typeface="+mn-ea"/>
              </a:rPr>
              <a:t>——</a:t>
            </a:r>
            <a:r>
              <a: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立柱式用户使用场景</a:t>
            </a:r>
            <a:endParaRPr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2286000"/>
            <a:ext cx="2196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立柱式方案</a:t>
            </a:r>
            <a:endParaRPr lang="zh-CN" altLang="en-US" b="1" dirty="0">
              <a:solidFill>
                <a:srgbClr val="0E57A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400" y="2655332"/>
            <a:ext cx="2628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kumimoji="1" lang="zh-CN" altLang="en-US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轻便、高性价比</a:t>
            </a:r>
            <a:endParaRPr kumimoji="1" lang="en-US" altLang="zh-CN" sz="1200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kumimoji="1" lang="zh-CN" altLang="en-US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支持刷身份证、扫健康码核验</a:t>
            </a:r>
            <a:endParaRPr kumimoji="1" lang="en-US" altLang="zh-CN" sz="1200" dirty="0">
              <a:solidFill>
                <a:srgbClr val="0E57A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kumimoji="1" lang="zh-CN" altLang="en-US" sz="1200" dirty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 可减轻防疫</a:t>
            </a:r>
            <a:r>
              <a:rPr kumimoji="1" lang="zh-CN" altLang="en-US" sz="1200" dirty="0" smtClean="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</a:rPr>
              <a:t>人员部分工作量</a:t>
            </a:r>
            <a:endParaRPr lang="zh-CN" altLang="en-US" sz="1200" dirty="0">
              <a:solidFill>
                <a:srgbClr val="0E57A2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整体设计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闸机式设备构成</a:t>
            </a:r>
            <a:endParaRPr lang="zh-CN" altLang="en-US" sz="3200" dirty="0">
              <a:sym typeface="+mn-ea"/>
            </a:endParaRPr>
          </a:p>
          <a:p>
            <a:endParaRPr lang="zh-CN" altLang="en-US" sz="32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3595" y="2083019"/>
            <a:ext cx="3880263" cy="38802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30" y="1988018"/>
            <a:ext cx="770848" cy="1252846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 rot="238998">
            <a:off x="6497813" y="3231448"/>
            <a:ext cx="187658" cy="4571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 rot="238998">
            <a:off x="6733340" y="3162128"/>
            <a:ext cx="187658" cy="4571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3"/>
          <p:cNvSpPr txBox="1"/>
          <p:nvPr/>
        </p:nvSpPr>
        <p:spPr>
          <a:xfrm>
            <a:off x="3963211" y="2021883"/>
            <a:ext cx="197043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400" dirty="0"/>
              <a:t>① 测温模组</a:t>
            </a:r>
            <a:endParaRPr lang="zh-CN" altLang="en-US" sz="1400" dirty="0"/>
          </a:p>
        </p:txBody>
      </p:sp>
      <p:sp>
        <p:nvSpPr>
          <p:cNvPr id="8" name="标题 3"/>
          <p:cNvSpPr txBox="1"/>
          <p:nvPr/>
        </p:nvSpPr>
        <p:spPr>
          <a:xfrm>
            <a:off x="3963211" y="2282470"/>
            <a:ext cx="1970432" cy="286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000" b="0" dirty="0"/>
              <a:t>±0.2</a:t>
            </a:r>
            <a:r>
              <a:rPr lang="zh-CN" altLang="en-US" sz="1000" b="0" dirty="0"/>
              <a:t> </a:t>
            </a:r>
            <a:r>
              <a:rPr lang="en-US" altLang="zh-CN" sz="1000" b="0" dirty="0"/>
              <a:t>℃</a:t>
            </a:r>
            <a:r>
              <a:rPr lang="zh-CN" altLang="en-US" sz="1000" b="0" dirty="0"/>
              <a:t> 误差，精准测量额温</a:t>
            </a:r>
            <a:endParaRPr lang="zh-CN" altLang="en-US" sz="1000" b="0" dirty="0"/>
          </a:p>
        </p:txBody>
      </p:sp>
      <p:grpSp>
        <p:nvGrpSpPr>
          <p:cNvPr id="9" name="组合 8"/>
          <p:cNvGrpSpPr/>
          <p:nvPr/>
        </p:nvGrpSpPr>
        <p:grpSpPr>
          <a:xfrm>
            <a:off x="2892891" y="1715198"/>
            <a:ext cx="988518" cy="988518"/>
            <a:chOff x="4529901" y="1591702"/>
            <a:chExt cx="1120381" cy="11203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812"/>
            <a:stretch>
              <a:fillRect/>
            </a:stretch>
          </p:blipFill>
          <p:spPr>
            <a:xfrm>
              <a:off x="4611757" y="1884416"/>
              <a:ext cx="956670" cy="827667"/>
            </a:xfrm>
            <a:custGeom>
              <a:avLst/>
              <a:gdLst>
                <a:gd name="connsiteX0" fmla="*/ 0 w 1121187"/>
                <a:gd name="connsiteY0" fmla="*/ 0 h 969999"/>
                <a:gd name="connsiteX1" fmla="*/ 1121187 w 1121187"/>
                <a:gd name="connsiteY1" fmla="*/ 0 h 969999"/>
                <a:gd name="connsiteX2" fmla="*/ 1121187 w 1121187"/>
                <a:gd name="connsiteY2" fmla="*/ 664831 h 969999"/>
                <a:gd name="connsiteX3" fmla="*/ 1115768 w 1121187"/>
                <a:gd name="connsiteY3" fmla="*/ 674815 h 969999"/>
                <a:gd name="connsiteX4" fmla="*/ 560593 w 1121187"/>
                <a:gd name="connsiteY4" fmla="*/ 969999 h 969999"/>
                <a:gd name="connsiteX5" fmla="*/ 5418 w 1121187"/>
                <a:gd name="connsiteY5" fmla="*/ 674815 h 969999"/>
                <a:gd name="connsiteX6" fmla="*/ 0 w 1121187"/>
                <a:gd name="connsiteY6" fmla="*/ 664833 h 96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1187" h="969999">
                  <a:moveTo>
                    <a:pt x="0" y="0"/>
                  </a:moveTo>
                  <a:lnTo>
                    <a:pt x="1121187" y="0"/>
                  </a:lnTo>
                  <a:lnTo>
                    <a:pt x="1121187" y="664831"/>
                  </a:lnTo>
                  <a:lnTo>
                    <a:pt x="1115768" y="674815"/>
                  </a:lnTo>
                  <a:cubicBezTo>
                    <a:pt x="995451" y="852908"/>
                    <a:pt x="791696" y="969999"/>
                    <a:pt x="560593" y="969999"/>
                  </a:cubicBezTo>
                  <a:cubicBezTo>
                    <a:pt x="329490" y="969999"/>
                    <a:pt x="125735" y="852908"/>
                    <a:pt x="5418" y="674815"/>
                  </a:cubicBezTo>
                  <a:lnTo>
                    <a:pt x="0" y="664833"/>
                  </a:lnTo>
                  <a:close/>
                </a:path>
              </a:pathLst>
            </a:custGeom>
          </p:spPr>
        </p:pic>
        <p:sp>
          <p:nvSpPr>
            <p:cNvPr id="11" name="椭圆 10"/>
            <p:cNvSpPr/>
            <p:nvPr/>
          </p:nvSpPr>
          <p:spPr>
            <a:xfrm>
              <a:off x="4529901" y="1591702"/>
              <a:ext cx="1120381" cy="1120381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cxnSp>
        <p:nvCxnSpPr>
          <p:cNvPr id="12" name="直线连接符 65"/>
          <p:cNvCxnSpPr/>
          <p:nvPr/>
        </p:nvCxnSpPr>
        <p:spPr>
          <a:xfrm>
            <a:off x="5124203" y="2142396"/>
            <a:ext cx="1607775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/>
          <p:nvPr/>
        </p:nvSpPr>
        <p:spPr>
          <a:xfrm>
            <a:off x="8765147" y="2463907"/>
            <a:ext cx="2764639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400" dirty="0"/>
              <a:t>② 人脸门禁一体机</a:t>
            </a:r>
            <a:endParaRPr lang="zh-CN" altLang="en-US" sz="1400" dirty="0"/>
          </a:p>
        </p:txBody>
      </p:sp>
      <p:sp>
        <p:nvSpPr>
          <p:cNvPr id="14" name="标题 3"/>
          <p:cNvSpPr txBox="1"/>
          <p:nvPr/>
        </p:nvSpPr>
        <p:spPr>
          <a:xfrm>
            <a:off x="8721281" y="2750350"/>
            <a:ext cx="1473685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r>
              <a:rPr lang="zh-CN" altLang="en-US" sz="1000" b="0" dirty="0"/>
              <a:t>用于 </a:t>
            </a:r>
            <a:r>
              <a:rPr lang="en-US" altLang="zh-CN" sz="1000" b="0" dirty="0"/>
              <a:t>1:N</a:t>
            </a:r>
            <a:r>
              <a:rPr lang="zh-CN" altLang="en-US" sz="1000" b="0" dirty="0"/>
              <a:t> 白名单通行</a:t>
            </a:r>
            <a:endParaRPr lang="zh-CN" altLang="en-US" sz="1000" b="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t="2803" r="15677" b="84655"/>
          <a:stretch>
            <a:fillRect/>
          </a:stretch>
        </p:blipFill>
        <p:spPr>
          <a:xfrm>
            <a:off x="7823858" y="2294344"/>
            <a:ext cx="879103" cy="879104"/>
          </a:xfrm>
          <a:custGeom>
            <a:avLst/>
            <a:gdLst>
              <a:gd name="connsiteX0" fmla="*/ 775253 w 1550506"/>
              <a:gd name="connsiteY0" fmla="*/ 0 h 1550507"/>
              <a:gd name="connsiteX1" fmla="*/ 1550506 w 1550506"/>
              <a:gd name="connsiteY1" fmla="*/ 775253 h 1550507"/>
              <a:gd name="connsiteX2" fmla="*/ 775253 w 1550506"/>
              <a:gd name="connsiteY2" fmla="*/ 1550507 h 1550507"/>
              <a:gd name="connsiteX3" fmla="*/ 0 w 1550506"/>
              <a:gd name="connsiteY3" fmla="*/ 775253 h 1550507"/>
              <a:gd name="connsiteX4" fmla="*/ 775253 w 1550506"/>
              <a:gd name="connsiteY4" fmla="*/ 0 h 155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506" h="1550507">
                <a:moveTo>
                  <a:pt x="775253" y="0"/>
                </a:moveTo>
                <a:cubicBezTo>
                  <a:pt x="1203413" y="0"/>
                  <a:pt x="1550506" y="347093"/>
                  <a:pt x="1550506" y="775253"/>
                </a:cubicBezTo>
                <a:cubicBezTo>
                  <a:pt x="1550506" y="1203413"/>
                  <a:pt x="1203413" y="1550507"/>
                  <a:pt x="775253" y="1550507"/>
                </a:cubicBezTo>
                <a:cubicBezTo>
                  <a:pt x="347093" y="1550507"/>
                  <a:pt x="0" y="1203413"/>
                  <a:pt x="0" y="775253"/>
                </a:cubicBezTo>
                <a:cubicBezTo>
                  <a:pt x="0" y="347093"/>
                  <a:pt x="347093" y="0"/>
                  <a:pt x="775253" y="0"/>
                </a:cubicBez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6" name="直线连接符 73"/>
          <p:cNvCxnSpPr/>
          <p:nvPr/>
        </p:nvCxnSpPr>
        <p:spPr>
          <a:xfrm>
            <a:off x="7131132" y="2602919"/>
            <a:ext cx="545111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3"/>
          <p:cNvSpPr txBox="1"/>
          <p:nvPr/>
        </p:nvSpPr>
        <p:spPr>
          <a:xfrm>
            <a:off x="1972623" y="3155665"/>
            <a:ext cx="2323782" cy="340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1400" dirty="0"/>
              <a:t>③</a:t>
            </a:r>
            <a:r>
              <a:rPr lang="zh-CN" altLang="en-US" sz="1400" dirty="0"/>
              <a:t> 嵌入式身份证读卡器</a:t>
            </a:r>
            <a:endParaRPr lang="zh-CN" altLang="en-US" sz="1400" dirty="0"/>
          </a:p>
        </p:txBody>
      </p:sp>
      <p:sp>
        <p:nvSpPr>
          <p:cNvPr id="18" name="标题 3"/>
          <p:cNvSpPr txBox="1"/>
          <p:nvPr/>
        </p:nvSpPr>
        <p:spPr>
          <a:xfrm>
            <a:off x="1996164" y="3413690"/>
            <a:ext cx="1779427" cy="255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5" b="1" kern="1200">
                <a:solidFill>
                  <a:srgbClr val="0E57A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1000" b="0" dirty="0"/>
              <a:t>用于读取身份证</a:t>
            </a:r>
            <a:endParaRPr lang="zh-CN" altLang="en-US" sz="1000" b="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887887" y="2875733"/>
            <a:ext cx="1038808" cy="1038809"/>
            <a:chOff x="6165227" y="4526058"/>
            <a:chExt cx="2203113" cy="220311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27" b="22149"/>
            <a:stretch>
              <a:fillRect/>
            </a:stretch>
          </p:blipFill>
          <p:spPr>
            <a:xfrm>
              <a:off x="6392501" y="4526058"/>
              <a:ext cx="1658269" cy="2203114"/>
            </a:xfrm>
            <a:custGeom>
              <a:avLst/>
              <a:gdLst>
                <a:gd name="connsiteX0" fmla="*/ 874642 w 1658269"/>
                <a:gd name="connsiteY0" fmla="*/ 0 h 2203114"/>
                <a:gd name="connsiteX1" fmla="*/ 1653561 w 1658269"/>
                <a:gd name="connsiteY1" fmla="*/ 322639 h 2203114"/>
                <a:gd name="connsiteX2" fmla="*/ 1658269 w 1658269"/>
                <a:gd name="connsiteY2" fmla="*/ 327820 h 2203114"/>
                <a:gd name="connsiteX3" fmla="*/ 1658269 w 1658269"/>
                <a:gd name="connsiteY3" fmla="*/ 1875295 h 2203114"/>
                <a:gd name="connsiteX4" fmla="*/ 1653561 w 1658269"/>
                <a:gd name="connsiteY4" fmla="*/ 1880476 h 2203114"/>
                <a:gd name="connsiteX5" fmla="*/ 874642 w 1658269"/>
                <a:gd name="connsiteY5" fmla="*/ 2203114 h 2203114"/>
                <a:gd name="connsiteX6" fmla="*/ 24627 w 1658269"/>
                <a:gd name="connsiteY6" fmla="*/ 1802250 h 2203114"/>
                <a:gd name="connsiteX7" fmla="*/ 0 w 1658269"/>
                <a:gd name="connsiteY7" fmla="*/ 1769316 h 2203114"/>
                <a:gd name="connsiteX8" fmla="*/ 0 w 1658269"/>
                <a:gd name="connsiteY8" fmla="*/ 433798 h 2203114"/>
                <a:gd name="connsiteX9" fmla="*/ 24627 w 1658269"/>
                <a:gd name="connsiteY9" fmla="*/ 400865 h 2203114"/>
                <a:gd name="connsiteX10" fmla="*/ 874642 w 1658269"/>
                <a:gd name="connsiteY10" fmla="*/ 0 h 220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8269" h="2203114">
                  <a:moveTo>
                    <a:pt x="874642" y="0"/>
                  </a:moveTo>
                  <a:cubicBezTo>
                    <a:pt x="1178829" y="0"/>
                    <a:pt x="1454218" y="123296"/>
                    <a:pt x="1653561" y="322639"/>
                  </a:cubicBezTo>
                  <a:lnTo>
                    <a:pt x="1658269" y="327820"/>
                  </a:lnTo>
                  <a:lnTo>
                    <a:pt x="1658269" y="1875295"/>
                  </a:lnTo>
                  <a:lnTo>
                    <a:pt x="1653561" y="1880476"/>
                  </a:lnTo>
                  <a:cubicBezTo>
                    <a:pt x="1454218" y="2079818"/>
                    <a:pt x="1178829" y="2203114"/>
                    <a:pt x="874642" y="2203114"/>
                  </a:cubicBezTo>
                  <a:cubicBezTo>
                    <a:pt x="532432" y="2203114"/>
                    <a:pt x="226669" y="2047068"/>
                    <a:pt x="24627" y="1802250"/>
                  </a:cubicBezTo>
                  <a:lnTo>
                    <a:pt x="0" y="1769316"/>
                  </a:lnTo>
                  <a:lnTo>
                    <a:pt x="0" y="433798"/>
                  </a:lnTo>
                  <a:lnTo>
                    <a:pt x="24627" y="400865"/>
                  </a:lnTo>
                  <a:cubicBezTo>
                    <a:pt x="226669" y="156047"/>
                    <a:pt x="532432" y="0"/>
                    <a:pt x="874642" y="0"/>
                  </a:cubicBezTo>
                  <a:close/>
                </a:path>
              </a:pathLst>
            </a:custGeom>
            <a:ln>
              <a:noFill/>
            </a:ln>
          </p:spPr>
        </p:pic>
        <p:sp>
          <p:nvSpPr>
            <p:cNvPr id="22" name="椭圆 21"/>
            <p:cNvSpPr/>
            <p:nvPr/>
          </p:nvSpPr>
          <p:spPr>
            <a:xfrm>
              <a:off x="6165227" y="4526058"/>
              <a:ext cx="2203113" cy="2203113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cxnSp>
        <p:nvCxnSpPr>
          <p:cNvPr id="23" name="直线连接符 79"/>
          <p:cNvCxnSpPr/>
          <p:nvPr/>
        </p:nvCxnSpPr>
        <p:spPr>
          <a:xfrm>
            <a:off x="4043547" y="3283630"/>
            <a:ext cx="2303813" cy="0"/>
          </a:xfrm>
          <a:prstGeom prst="line">
            <a:avLst/>
          </a:prstGeom>
          <a:ln>
            <a:solidFill>
              <a:srgbClr val="0E57A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TABLE_ENDDRAG_ORIGIN_RECT" val="852*439"/>
  <p:tag name="TABLE_ENDDRAG_RECT" val="60*85*852*439"/>
</p:tagLst>
</file>

<file path=ppt/tags/tag9.xml><?xml version="1.0" encoding="utf-8"?>
<p:tagLst xmlns:p="http://schemas.openxmlformats.org/presentationml/2006/main">
  <p:tag name="commondata" val="eyJoZGlkIjoiNmE0MGEzZGMzYjM5YzlkOWJlMTcyNzM1ZTQyZmNmOT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5275</Words>
  <Application>WPS 演示</Application>
  <PresentationFormat>宽屏</PresentationFormat>
  <Paragraphs>1035</Paragraphs>
  <Slides>28</Slides>
  <Notes>28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Segoe UI</vt:lpstr>
      <vt:lpstr>Calibri</vt:lpstr>
      <vt:lpstr>Arial Unicode MS</vt:lpstr>
      <vt:lpstr>微软雅黑 Light</vt:lpstr>
      <vt:lpstr>Office Theme</vt:lpstr>
      <vt:lpstr>人员车辆进出管理系统方案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集中居住防疫解决方案推进情况汇报</dc:title>
  <dc:creator>jun wu</dc:creator>
  <cp:lastModifiedBy>cuihao</cp:lastModifiedBy>
  <cp:revision>213</cp:revision>
  <dcterms:created xsi:type="dcterms:W3CDTF">2023-02-09T01:31:00Z</dcterms:created>
  <dcterms:modified xsi:type="dcterms:W3CDTF">2024-09-06T04:43:39Z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35102130DD0A4E1B87FCC8888C6013AA_13</vt:lpwstr>
  </property>
  <property fmtid="{D5CDD505-2E9C-101B-9397-08002B2CF9AE}" pid="3" name="KSOProductBuildVer">
    <vt:lpwstr>2052-12.1.0.17827</vt:lpwstr>
  </property>
</Properties>
</file>